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9"/>
  </p:notesMasterIdLst>
  <p:sldIdLst>
    <p:sldId id="257" r:id="rId2"/>
    <p:sldId id="306" r:id="rId3"/>
    <p:sldId id="293" r:id="rId4"/>
    <p:sldId id="294" r:id="rId5"/>
    <p:sldId id="295" r:id="rId6"/>
    <p:sldId id="296" r:id="rId7"/>
    <p:sldId id="258" r:id="rId8"/>
    <p:sldId id="259" r:id="rId9"/>
    <p:sldId id="260" r:id="rId10"/>
    <p:sldId id="261" r:id="rId11"/>
    <p:sldId id="286" r:id="rId12"/>
    <p:sldId id="287" r:id="rId13"/>
    <p:sldId id="288" r:id="rId14"/>
    <p:sldId id="289" r:id="rId15"/>
    <p:sldId id="290" r:id="rId16"/>
    <p:sldId id="299" r:id="rId17"/>
    <p:sldId id="263" r:id="rId18"/>
    <p:sldId id="264" r:id="rId19"/>
    <p:sldId id="265" r:id="rId20"/>
    <p:sldId id="266" r:id="rId21"/>
    <p:sldId id="267" r:id="rId22"/>
    <p:sldId id="268" r:id="rId23"/>
    <p:sldId id="269" r:id="rId24"/>
    <p:sldId id="270" r:id="rId25"/>
    <p:sldId id="291" r:id="rId26"/>
    <p:sldId id="300" r:id="rId27"/>
    <p:sldId id="272" r:id="rId28"/>
    <p:sldId id="273" r:id="rId29"/>
    <p:sldId id="274" r:id="rId30"/>
    <p:sldId id="285" r:id="rId31"/>
    <p:sldId id="284" r:id="rId32"/>
    <p:sldId id="275" r:id="rId33"/>
    <p:sldId id="276" r:id="rId34"/>
    <p:sldId id="277" r:id="rId35"/>
    <p:sldId id="278" r:id="rId36"/>
    <p:sldId id="279" r:id="rId37"/>
    <p:sldId id="280" r:id="rId38"/>
    <p:sldId id="281" r:id="rId39"/>
    <p:sldId id="282" r:id="rId40"/>
    <p:sldId id="283" r:id="rId41"/>
    <p:sldId id="297" r:id="rId42"/>
    <p:sldId id="298" r:id="rId43"/>
    <p:sldId id="301" r:id="rId44"/>
    <p:sldId id="302" r:id="rId45"/>
    <p:sldId id="292" r:id="rId46"/>
    <p:sldId id="303" r:id="rId47"/>
    <p:sldId id="30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5" d="100"/>
          <a:sy n="85" d="100"/>
        </p:scale>
        <p:origin x="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E558E-E3AF-4A30-A991-72EBA7CAF776}" type="datetimeFigureOut">
              <a:rPr lang="it-IT" smtClean="0"/>
              <a:t>10/07/2020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1581F-EA9B-4B9F-B93F-F9BE25E90C75}" type="slidenum">
              <a:rPr lang="it-IT" smtClean="0"/>
              <a:t>‹N›</a:t>
            </a:fld>
            <a:endParaRPr lang="it-IT"/>
          </a:p>
        </p:txBody>
      </p:sp>
    </p:spTree>
    <p:extLst>
      <p:ext uri="{BB962C8B-B14F-4D97-AF65-F5344CB8AC3E}">
        <p14:creationId xmlns:p14="http://schemas.microsoft.com/office/powerpoint/2010/main" val="184770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42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0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869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2044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E6E3BDFA-235E-443A-AA01-F0E61786037B}"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328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002C561-C43D-444F-B9FC-7023A10F71B6}" type="datetimeFigureOut">
              <a:rPr lang="it-IT" smtClean="0"/>
              <a:t>10/07/2020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68816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98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56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400436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95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300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18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27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114796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002C561-C43D-444F-B9FC-7023A10F71B6}" type="datetimeFigureOut">
              <a:rPr lang="it-IT" smtClean="0"/>
              <a:t>10/07/2020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E3BDFA-235E-443A-AA01-F0E61786037B}"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129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A002C561-C43D-444F-B9FC-7023A10F71B6}" type="datetimeFigureOut">
              <a:rPr lang="it-IT" smtClean="0"/>
              <a:t>10/07/2020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208046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002C561-C43D-444F-B9FC-7023A10F71B6}" type="datetimeFigureOut">
              <a:rPr lang="it-IT" smtClean="0"/>
              <a:t>10/07/2020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6E3BDFA-235E-443A-AA01-F0E61786037B}"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727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002C561-C43D-444F-B9FC-7023A10F71B6}" type="datetimeFigureOut">
              <a:rPr lang="it-IT" smtClean="0"/>
              <a:t>10/07/2020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6E3BDFA-235E-443A-AA01-F0E61786037B}"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06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2C561-C43D-444F-B9FC-7023A10F71B6}" type="datetimeFigureOut">
              <a:rPr lang="it-IT" smtClean="0"/>
              <a:t>10/07/2020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299745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002C561-C43D-444F-B9FC-7023A10F71B6}" type="datetimeFigureOut">
              <a:rPr lang="it-IT" smtClean="0"/>
              <a:t>10/07/2020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6E3BDFA-235E-443A-AA01-F0E61786037B}"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78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smtClean="0"/>
              <a:t>Fare clic per modificare lo stile del titolo</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002C561-C43D-444F-B9FC-7023A10F71B6}" type="datetimeFigureOut">
              <a:rPr lang="it-IT" smtClean="0"/>
              <a:t>10/07/2020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6E3BDFA-235E-443A-AA01-F0E61786037B}" type="slidenum">
              <a:rPr lang="it-IT" smtClean="0"/>
              <a:t>‹N›</a:t>
            </a:fld>
            <a:endParaRPr lang="it-IT"/>
          </a:p>
        </p:txBody>
      </p:sp>
    </p:spTree>
    <p:extLst>
      <p:ext uri="{BB962C8B-B14F-4D97-AF65-F5344CB8AC3E}">
        <p14:creationId xmlns:p14="http://schemas.microsoft.com/office/powerpoint/2010/main" val="98694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02C561-C43D-444F-B9FC-7023A10F71B6}" type="datetimeFigureOut">
              <a:rPr lang="it-IT" smtClean="0"/>
              <a:t>10/07/2020</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6E3BDFA-235E-443A-AA01-F0E61786037B}" type="slidenum">
              <a:rPr lang="it-IT" smtClean="0"/>
              <a:t>‹N›</a:t>
            </a:fld>
            <a:endParaRPr lang="it-IT"/>
          </a:p>
        </p:txBody>
      </p:sp>
    </p:spTree>
    <p:extLst>
      <p:ext uri="{BB962C8B-B14F-4D97-AF65-F5344CB8AC3E}">
        <p14:creationId xmlns:p14="http://schemas.microsoft.com/office/powerpoint/2010/main" val="33708608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om"/>
          <p:cNvPicPr>
            <a:picLocks noChangeAspect="1"/>
          </p:cNvPicPr>
          <p:nvPr/>
        </p:nvPicPr>
        <p:blipFill>
          <a:blip r:embed="rId4"/>
          <a:stretch>
            <a:fillRect/>
          </a:stretch>
        </p:blipFill>
        <p:spPr>
          <a:xfrm>
            <a:off x="3932507" y="1220657"/>
            <a:ext cx="3559604" cy="4900443"/>
          </a:xfrm>
          <a:prstGeom prst="rect">
            <a:avLst/>
          </a:prstGeom>
          <a:effectLst>
            <a:softEdge rad="76200"/>
          </a:effectLst>
        </p:spPr>
      </p:pic>
      <p:sp>
        <p:nvSpPr>
          <p:cNvPr id="3" name="CasellaDiTesto 2"/>
          <p:cNvSpPr txBox="1"/>
          <p:nvPr/>
        </p:nvSpPr>
        <p:spPr>
          <a:xfrm>
            <a:off x="2203554" y="618854"/>
            <a:ext cx="7405141" cy="523220"/>
          </a:xfrm>
          <a:prstGeom prst="rect">
            <a:avLst/>
          </a:prstGeom>
          <a:noFill/>
        </p:spPr>
        <p:txBody>
          <a:bodyPr wrap="square" rtlCol="0">
            <a:spAutoFit/>
          </a:bodyPr>
          <a:lstStyle/>
          <a:p>
            <a:pPr algn="ctr"/>
            <a:r>
              <a:rPr lang="it-IT" sz="2800" b="1" dirty="0" smtClean="0">
                <a:solidFill>
                  <a:srgbClr val="FF0000"/>
                </a:solidFill>
              </a:rPr>
              <a:t>THE ADVENTURES  OF  TOM SAWYER</a:t>
            </a:r>
            <a:endParaRPr lang="it-IT" sz="2800" b="1" dirty="0">
              <a:solidFill>
                <a:srgbClr val="FF0000"/>
              </a:solidFill>
            </a:endParaRPr>
          </a:p>
        </p:txBody>
      </p:sp>
      <p:pic>
        <p:nvPicPr>
          <p:cNvPr id="9" name="River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42820" y="6091627"/>
            <a:ext cx="1249180" cy="936885"/>
          </a:xfrm>
          <a:prstGeom prst="rect">
            <a:avLst/>
          </a:prstGeom>
        </p:spPr>
      </p:pic>
    </p:spTree>
    <p:extLst>
      <p:ext uri="{BB962C8B-B14F-4D97-AF65-F5344CB8AC3E}">
        <p14:creationId xmlns:p14="http://schemas.microsoft.com/office/powerpoint/2010/main" val="340717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909" numSld="47">
                <p:cTn id="7" fill="hold" display="0">
                  <p:stCondLst>
                    <p:cond delay="indefinite"/>
                  </p:stCondLst>
                </p:cTn>
                <p:tgtEl>
                  <p:spTgt spid="9"/>
                </p:tgtEl>
              </p:cMediaNode>
            </p:video>
          </p:childTnLst>
        </p:cTn>
      </p:par>
    </p:tnLst>
  </p:timing>
  <p:extLst>
    <p:ext uri="{E180D4A7-C9FB-4DFB-919C-405C955672EB}">
      <p14:showEvtLst xmlns:p14="http://schemas.microsoft.com/office/powerpoint/2010/main">
        <p14:playEvt time="93" objId="5"/>
        <p14:pauseEvt time="95"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19536" y="2640357"/>
            <a:ext cx="8229600" cy="4325112"/>
          </a:xfrm>
        </p:spPr>
        <p:txBody>
          <a:bodyPr>
            <a:normAutofit/>
          </a:bodyPr>
          <a:lstStyle/>
          <a:p>
            <a:pPr algn="just"/>
            <a:r>
              <a:rPr lang="it-IT" dirty="0"/>
              <a:t>In quest’ ultima citazione, Mark Twain, evidenzia il lato segreto di ogni persona paragonandola alla Luna. Con una piccola frase riesce a descrivere la mente di ogni essere umano che, per quanto possa essere aperto verso il mondo esterno e verso gli altri, avrà sempre qualche segreto celato che non verrà rivelato a nessuno.</a:t>
            </a:r>
          </a:p>
        </p:txBody>
      </p:sp>
      <p:sp>
        <p:nvSpPr>
          <p:cNvPr id="4" name="Segnaposto piè di pagina 3"/>
          <p:cNvSpPr>
            <a:spLocks noGrp="1"/>
          </p:cNvSpPr>
          <p:nvPr>
            <p:ph type="ftr" sz="quarter" idx="11"/>
          </p:nvPr>
        </p:nvSpPr>
        <p:spPr>
          <a:xfrm>
            <a:off x="563881" y="5969000"/>
            <a:ext cx="7305900" cy="279400"/>
          </a:xfrm>
        </p:spPr>
        <p:txBody>
          <a:bodyPr/>
          <a:lstStyle/>
          <a:p>
            <a:r>
              <a:rPr lang="it-IT" sz="1400" dirty="0" smtClean="0"/>
              <a:t>By Gabriele Montesano </a:t>
            </a:r>
            <a:endParaRPr lang="it-IT" sz="1400" dirty="0"/>
          </a:p>
        </p:txBody>
      </p:sp>
      <p:sp>
        <p:nvSpPr>
          <p:cNvPr id="5" name="CasellaDiTesto 4"/>
          <p:cNvSpPr txBox="1"/>
          <p:nvPr/>
        </p:nvSpPr>
        <p:spPr>
          <a:xfrm>
            <a:off x="2207568" y="980729"/>
            <a:ext cx="8280920" cy="954107"/>
          </a:xfrm>
          <a:prstGeom prst="rect">
            <a:avLst/>
          </a:prstGeom>
          <a:noFill/>
        </p:spPr>
        <p:txBody>
          <a:bodyPr wrap="square" rtlCol="0">
            <a:spAutoFit/>
          </a:bodyPr>
          <a:lstStyle/>
          <a:p>
            <a:r>
              <a:rPr lang="en-US" sz="2800" b="1" i="1" dirty="0">
                <a:latin typeface="+mj-lt"/>
              </a:rPr>
              <a:t>“Everyone is a moon, and has a dark side which he never shows to anybody”.</a:t>
            </a:r>
            <a:endParaRPr lang="it-IT" sz="2800" b="1" i="1" dirty="0">
              <a:latin typeface="+mj-lt"/>
            </a:endParaRPr>
          </a:p>
        </p:txBody>
      </p:sp>
    </p:spTree>
    <p:extLst>
      <p:ext uri="{BB962C8B-B14F-4D97-AF65-F5344CB8AC3E}">
        <p14:creationId xmlns:p14="http://schemas.microsoft.com/office/powerpoint/2010/main" val="256476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1)">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8B87BABA-6711-3545-A3AF-1D69AA54A002}"/>
              </a:ext>
            </a:extLst>
          </p:cNvPr>
          <p:cNvSpPr>
            <a:spLocks noGrp="1"/>
          </p:cNvSpPr>
          <p:nvPr>
            <p:ph idx="1"/>
          </p:nvPr>
        </p:nvSpPr>
        <p:spPr>
          <a:xfrm>
            <a:off x="8411525" y="6345877"/>
            <a:ext cx="3535877" cy="512123"/>
          </a:xfrm>
        </p:spPr>
        <p:txBody>
          <a:bodyPr>
            <a:normAutofit/>
          </a:bodyPr>
          <a:lstStyle/>
          <a:p>
            <a:pPr marL="0" indent="0">
              <a:buNone/>
            </a:pPr>
            <a:r>
              <a:rPr lang="it-IT" dirty="0"/>
              <a:t>𝑩𝒚 𝑫𝒆𝒏𝒊𝒔𝒆 </a:t>
            </a:r>
            <a:r>
              <a:rPr lang="it-IT" dirty="0" smtClean="0"/>
              <a:t>𝑻𝒐𝒍𝒐𝒎𝒆𝒐 2A</a:t>
            </a:r>
            <a:endParaRPr lang="it-IT" dirty="0"/>
          </a:p>
        </p:txBody>
      </p:sp>
      <p:sp>
        <p:nvSpPr>
          <p:cNvPr id="19" name="Titolo 1">
            <a:extLst>
              <a:ext uri="{FF2B5EF4-FFF2-40B4-BE49-F238E27FC236}">
                <a16:creationId xmlns:a16="http://schemas.microsoft.com/office/drawing/2014/main" id="{40F934FD-0C3F-7841-9F41-E516C3D0C9D2}"/>
              </a:ext>
            </a:extLst>
          </p:cNvPr>
          <p:cNvSpPr txBox="1">
            <a:spLocks noGrp="1"/>
          </p:cNvSpPr>
          <p:nvPr>
            <p:ph type="title"/>
          </p:nvPr>
        </p:nvSpPr>
        <p:spPr>
          <a:xfrm>
            <a:off x="1237129" y="-26318"/>
            <a:ext cx="9017823" cy="60613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smtClean="0"/>
              <a:t>The 1800s in the </a:t>
            </a:r>
            <a:r>
              <a:rPr lang="it-IT" dirty="0" err="1" smtClean="0"/>
              <a:t>United</a:t>
            </a:r>
            <a:r>
              <a:rPr lang="it-IT" dirty="0" smtClean="0"/>
              <a:t> </a:t>
            </a:r>
            <a:r>
              <a:rPr lang="it-IT" dirty="0" err="1" smtClean="0"/>
              <a:t>States</a:t>
            </a:r>
            <a:endParaRPr lang="it-IT" dirty="0"/>
          </a:p>
        </p:txBody>
      </p:sp>
      <p:pic>
        <p:nvPicPr>
          <p:cNvPr id="2" name="Immagine 2">
            <a:extLst>
              <a:ext uri="{FF2B5EF4-FFF2-40B4-BE49-F238E27FC236}">
                <a16:creationId xmlns:a16="http://schemas.microsoft.com/office/drawing/2014/main" id="{0AB1C06D-9BAD-C846-9D7E-6C0C4D9E5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771" y="720539"/>
            <a:ext cx="5174450" cy="5452679"/>
          </a:xfrm>
          <a:prstGeom prst="rect">
            <a:avLst/>
          </a:prstGeom>
        </p:spPr>
      </p:pic>
      <p:pic>
        <p:nvPicPr>
          <p:cNvPr id="4" name="Immagine 5">
            <a:extLst>
              <a:ext uri="{FF2B5EF4-FFF2-40B4-BE49-F238E27FC236}">
                <a16:creationId xmlns:a16="http://schemas.microsoft.com/office/drawing/2014/main" id="{36BD0AE6-0190-E845-8BB8-A99386042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480" y="720539"/>
            <a:ext cx="5373585" cy="5343896"/>
          </a:xfrm>
          <a:prstGeom prst="rect">
            <a:avLst/>
          </a:prstGeom>
        </p:spPr>
      </p:pic>
    </p:spTree>
    <p:extLst>
      <p:ext uri="{BB962C8B-B14F-4D97-AF65-F5344CB8AC3E}">
        <p14:creationId xmlns:p14="http://schemas.microsoft.com/office/powerpoint/2010/main" val="229361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A36939-689B-AE44-A958-517F82EF4C5A}"/>
              </a:ext>
            </a:extLst>
          </p:cNvPr>
          <p:cNvSpPr txBox="1">
            <a:spLocks/>
          </p:cNvSpPr>
          <p:nvPr/>
        </p:nvSpPr>
        <p:spPr>
          <a:xfrm rot="10800000" flipV="1">
            <a:off x="1602835" y="0"/>
            <a:ext cx="8446325" cy="601188"/>
          </a:xfrm>
          <a:prstGeom prst="rect">
            <a:avLst/>
          </a:prstGeom>
        </p:spPr>
        <p:txBody>
          <a:bodyP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t>The USA in the </a:t>
            </a:r>
            <a:r>
              <a:rPr lang="it-IT" sz="2800" b="1" dirty="0" err="1" smtClean="0"/>
              <a:t>times</a:t>
            </a:r>
            <a:r>
              <a:rPr lang="it-IT" sz="2800" b="1" dirty="0" smtClean="0"/>
              <a:t> of The Adventures of Tom </a:t>
            </a:r>
            <a:r>
              <a:rPr lang="it-IT" sz="2800" b="1" dirty="0" err="1" smtClean="0"/>
              <a:t>Sawyer</a:t>
            </a:r>
            <a:r>
              <a:rPr lang="it-IT" sz="2800" b="1" dirty="0" smtClean="0"/>
              <a:t> </a:t>
            </a:r>
            <a:endParaRPr lang="it-IT" sz="2800" b="1" dirty="0"/>
          </a:p>
        </p:txBody>
      </p:sp>
      <p:sp>
        <p:nvSpPr>
          <p:cNvPr id="3" name="Sottotitolo 2">
            <a:extLst>
              <a:ext uri="{FF2B5EF4-FFF2-40B4-BE49-F238E27FC236}">
                <a16:creationId xmlns:a16="http://schemas.microsoft.com/office/drawing/2014/main" id="{E1301076-86E8-A349-95DE-92F6F52B65D3}"/>
              </a:ext>
            </a:extLst>
          </p:cNvPr>
          <p:cNvSpPr txBox="1">
            <a:spLocks/>
          </p:cNvSpPr>
          <p:nvPr/>
        </p:nvSpPr>
        <p:spPr>
          <a:xfrm>
            <a:off x="602050" y="601189"/>
            <a:ext cx="11009416" cy="1674808"/>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pPr>
            <a:r>
              <a:rPr lang="it-IT" sz="2600" dirty="0" smtClean="0">
                <a:latin typeface="-apple-system"/>
              </a:rPr>
              <a:t>The 19th </a:t>
            </a:r>
            <a:r>
              <a:rPr lang="it-IT" sz="2600" dirty="0" err="1" smtClean="0">
                <a:latin typeface="-apple-system"/>
              </a:rPr>
              <a:t>century</a:t>
            </a:r>
            <a:r>
              <a:rPr lang="it-IT" sz="2600" dirty="0" smtClean="0">
                <a:latin typeface="-apple-system"/>
              </a:rPr>
              <a:t> </a:t>
            </a:r>
            <a:r>
              <a:rPr lang="it-IT" sz="2600" dirty="0" err="1" smtClean="0">
                <a:latin typeface="-apple-system"/>
              </a:rPr>
              <a:t>saw</a:t>
            </a:r>
            <a:r>
              <a:rPr lang="it-IT" sz="2600" dirty="0" smtClean="0">
                <a:latin typeface="-apple-system"/>
              </a:rPr>
              <a:t> large </a:t>
            </a:r>
            <a:r>
              <a:rPr lang="it-IT" sz="2600" dirty="0" err="1" smtClean="0">
                <a:latin typeface="-apple-system"/>
              </a:rPr>
              <a:t>amounts</a:t>
            </a:r>
            <a:r>
              <a:rPr lang="it-IT" sz="2600" dirty="0" smtClean="0">
                <a:latin typeface="-apple-system"/>
              </a:rPr>
              <a:t> of social </a:t>
            </a:r>
            <a:r>
              <a:rPr lang="it-IT" sz="2600" dirty="0" err="1" smtClean="0">
                <a:latin typeface="-apple-system"/>
              </a:rPr>
              <a:t>change</a:t>
            </a:r>
            <a:r>
              <a:rPr lang="it-IT" sz="2600" dirty="0" smtClean="0">
                <a:latin typeface="-apple-system"/>
              </a:rPr>
              <a:t>; </a:t>
            </a:r>
            <a:r>
              <a:rPr lang="it-IT" sz="2600" dirty="0" err="1" smtClean="0">
                <a:latin typeface="-apple-system"/>
              </a:rPr>
              <a:t>slavery</a:t>
            </a:r>
            <a:r>
              <a:rPr lang="it-IT" sz="2600" dirty="0" smtClean="0">
                <a:latin typeface="-apple-system"/>
              </a:rPr>
              <a:t> </a:t>
            </a:r>
            <a:r>
              <a:rPr lang="it-IT" sz="2600" dirty="0" err="1" smtClean="0">
                <a:latin typeface="-apple-system"/>
              </a:rPr>
              <a:t>was</a:t>
            </a:r>
            <a:r>
              <a:rPr lang="it-IT" sz="2600" dirty="0" smtClean="0">
                <a:latin typeface="-apple-system"/>
              </a:rPr>
              <a:t> </a:t>
            </a:r>
            <a:r>
              <a:rPr lang="it-IT" sz="2600" dirty="0" err="1" smtClean="0">
                <a:latin typeface="-apple-system"/>
              </a:rPr>
              <a:t>abolished</a:t>
            </a:r>
            <a:r>
              <a:rPr lang="it-IT" sz="2600" dirty="0" smtClean="0">
                <a:latin typeface="-apple-system"/>
              </a:rPr>
              <a:t>, and the First and Second Industrial </a:t>
            </a:r>
            <a:r>
              <a:rPr lang="it-IT" sz="2600" dirty="0" err="1" smtClean="0">
                <a:latin typeface="-apple-system"/>
              </a:rPr>
              <a:t>Revolutions</a:t>
            </a:r>
            <a:r>
              <a:rPr lang="it-IT" sz="2600" dirty="0" smtClean="0">
                <a:latin typeface="-apple-system"/>
              </a:rPr>
              <a:t> led to massive </a:t>
            </a:r>
            <a:r>
              <a:rPr lang="it-IT" sz="2600" dirty="0" err="1" smtClean="0">
                <a:latin typeface="-apple-system"/>
              </a:rPr>
              <a:t>urbanization</a:t>
            </a:r>
            <a:r>
              <a:rPr lang="it-IT" sz="2600" dirty="0" smtClean="0">
                <a:latin typeface="-apple-system"/>
              </a:rPr>
              <a:t> and </a:t>
            </a:r>
            <a:r>
              <a:rPr lang="it-IT" sz="2600" dirty="0" err="1" smtClean="0">
                <a:latin typeface="-apple-system"/>
              </a:rPr>
              <a:t>much</a:t>
            </a:r>
            <a:r>
              <a:rPr lang="it-IT" sz="2600" dirty="0" smtClean="0">
                <a:latin typeface="-apple-system"/>
              </a:rPr>
              <a:t> </a:t>
            </a:r>
            <a:r>
              <a:rPr lang="it-IT" sz="2600" dirty="0" err="1" smtClean="0">
                <a:latin typeface="-apple-system"/>
              </a:rPr>
              <a:t>higher</a:t>
            </a:r>
            <a:r>
              <a:rPr lang="it-IT" sz="2600" dirty="0" smtClean="0">
                <a:latin typeface="-apple-system"/>
              </a:rPr>
              <a:t> </a:t>
            </a:r>
            <a:r>
              <a:rPr lang="it-IT" sz="2600" dirty="0" err="1" smtClean="0">
                <a:latin typeface="-apple-system"/>
              </a:rPr>
              <a:t>levels</a:t>
            </a:r>
            <a:r>
              <a:rPr lang="it-IT" sz="2600" dirty="0" smtClean="0">
                <a:latin typeface="-apple-system"/>
              </a:rPr>
              <a:t> of </a:t>
            </a:r>
            <a:r>
              <a:rPr lang="it-IT" sz="2600" dirty="0" err="1" smtClean="0">
                <a:latin typeface="-apple-system"/>
              </a:rPr>
              <a:t>productivity</a:t>
            </a:r>
            <a:r>
              <a:rPr lang="it-IT" sz="2600" dirty="0" smtClean="0">
                <a:latin typeface="-apple-system"/>
              </a:rPr>
              <a:t>, profit and </a:t>
            </a:r>
            <a:r>
              <a:rPr lang="it-IT" sz="2600" dirty="0" err="1" smtClean="0">
                <a:latin typeface="-apple-system"/>
              </a:rPr>
              <a:t>prosperity</a:t>
            </a:r>
            <a:r>
              <a:rPr lang="it-IT" sz="2600" dirty="0" smtClean="0">
                <a:latin typeface="-apple-system"/>
              </a:rPr>
              <a:t>. The </a:t>
            </a:r>
            <a:r>
              <a:rPr lang="it-IT" sz="2600" dirty="0" err="1" smtClean="0">
                <a:latin typeface="-apple-system"/>
              </a:rPr>
              <a:t>empires</a:t>
            </a:r>
            <a:r>
              <a:rPr lang="it-IT" sz="2600" dirty="0" smtClean="0">
                <a:latin typeface="-apple-system"/>
              </a:rPr>
              <a:t> </a:t>
            </a:r>
            <a:r>
              <a:rPr lang="it-IT" sz="2600" dirty="0" err="1" smtClean="0">
                <a:latin typeface="-apple-system"/>
              </a:rPr>
              <a:t>were</a:t>
            </a:r>
            <a:r>
              <a:rPr lang="it-IT" sz="2600" dirty="0" smtClean="0">
                <a:latin typeface="-apple-system"/>
              </a:rPr>
              <a:t> </a:t>
            </a:r>
            <a:r>
              <a:rPr lang="it-IT" sz="2600" dirty="0" err="1" smtClean="0">
                <a:latin typeface="-apple-system"/>
              </a:rPr>
              <a:t>formally</a:t>
            </a:r>
            <a:r>
              <a:rPr lang="it-IT" sz="2600" dirty="0" smtClean="0">
                <a:latin typeface="-apple-system"/>
              </a:rPr>
              <a:t> </a:t>
            </a:r>
            <a:r>
              <a:rPr lang="it-IT" sz="2600" dirty="0" err="1" smtClean="0">
                <a:latin typeface="-apple-system"/>
              </a:rPr>
              <a:t>dissolved</a:t>
            </a:r>
            <a:r>
              <a:rPr lang="it-IT" sz="2600" dirty="0" smtClean="0">
                <a:latin typeface="-apple-system"/>
              </a:rPr>
              <a:t> and </a:t>
            </a:r>
            <a:r>
              <a:rPr lang="it-IT" sz="2600" dirty="0" err="1" smtClean="0">
                <a:latin typeface="-apple-system"/>
              </a:rPr>
              <a:t>European</a:t>
            </a:r>
            <a:r>
              <a:rPr lang="it-IT" sz="2600" dirty="0" smtClean="0">
                <a:latin typeface="-apple-system"/>
              </a:rPr>
              <a:t> </a:t>
            </a:r>
            <a:r>
              <a:rPr lang="it-IT" sz="2600" dirty="0" err="1" smtClean="0">
                <a:latin typeface="-apple-system"/>
              </a:rPr>
              <a:t>imperialism</a:t>
            </a:r>
            <a:r>
              <a:rPr lang="it-IT" sz="2600" dirty="0" smtClean="0">
                <a:latin typeface="-apple-system"/>
              </a:rPr>
              <a:t> </a:t>
            </a:r>
            <a:r>
              <a:rPr lang="it-IT" sz="2600" dirty="0" err="1" smtClean="0">
                <a:latin typeface="-apple-system"/>
              </a:rPr>
              <a:t>brought</a:t>
            </a:r>
            <a:r>
              <a:rPr lang="it-IT" sz="2600" dirty="0" smtClean="0">
                <a:latin typeface="-apple-system"/>
              </a:rPr>
              <a:t> </a:t>
            </a:r>
            <a:r>
              <a:rPr lang="it-IT" sz="2600" dirty="0" err="1" smtClean="0">
                <a:latin typeface="-apple-system"/>
              </a:rPr>
              <a:t>much</a:t>
            </a:r>
            <a:r>
              <a:rPr lang="it-IT" sz="2600" dirty="0" smtClean="0">
                <a:latin typeface="-apple-system"/>
              </a:rPr>
              <a:t> of South Asia, </a:t>
            </a:r>
            <a:r>
              <a:rPr lang="it-IT" sz="2600" dirty="0" err="1" smtClean="0">
                <a:latin typeface="-apple-system"/>
              </a:rPr>
              <a:t>Southeast</a:t>
            </a:r>
            <a:r>
              <a:rPr lang="it-IT" sz="2600" dirty="0" smtClean="0">
                <a:latin typeface="-apple-system"/>
              </a:rPr>
              <a:t> Asia and </a:t>
            </a:r>
            <a:r>
              <a:rPr lang="it-IT" sz="2600" dirty="0" err="1" smtClean="0">
                <a:latin typeface="-apple-system"/>
              </a:rPr>
              <a:t>almost</a:t>
            </a:r>
            <a:r>
              <a:rPr lang="it-IT" sz="2600" dirty="0" smtClean="0">
                <a:latin typeface="-apple-system"/>
              </a:rPr>
              <a:t> </a:t>
            </a:r>
            <a:r>
              <a:rPr lang="it-IT" sz="2600" dirty="0" err="1" smtClean="0">
                <a:latin typeface="-apple-system"/>
              </a:rPr>
              <a:t>all</a:t>
            </a:r>
            <a:r>
              <a:rPr lang="it-IT" sz="2600" dirty="0" smtClean="0">
                <a:latin typeface="-apple-system"/>
              </a:rPr>
              <a:t> of Africa under </a:t>
            </a:r>
            <a:r>
              <a:rPr lang="it-IT" sz="2600" dirty="0" err="1" smtClean="0">
                <a:latin typeface="-apple-system"/>
              </a:rPr>
              <a:t>colonial</a:t>
            </a:r>
            <a:r>
              <a:rPr lang="it-IT" sz="2600" dirty="0" smtClean="0">
                <a:latin typeface="-apple-system"/>
              </a:rPr>
              <a:t> </a:t>
            </a:r>
            <a:r>
              <a:rPr lang="it-IT" sz="2600" dirty="0" err="1" smtClean="0">
                <a:latin typeface="-apple-system"/>
              </a:rPr>
              <a:t>rule</a:t>
            </a:r>
            <a:r>
              <a:rPr lang="it-IT" sz="2600" dirty="0" smtClean="0">
                <a:latin typeface="-apple-system"/>
              </a:rPr>
              <a:t>.</a:t>
            </a: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smtClean="0">
              <a:solidFill>
                <a:srgbClr val="202122"/>
              </a:solidFill>
              <a:latin typeface="-apple-system"/>
            </a:endParaRPr>
          </a:p>
          <a:p>
            <a:endParaRPr lang="it-IT" dirty="0"/>
          </a:p>
        </p:txBody>
      </p:sp>
      <p:pic>
        <p:nvPicPr>
          <p:cNvPr id="4" name="Immagine 6">
            <a:extLst>
              <a:ext uri="{FF2B5EF4-FFF2-40B4-BE49-F238E27FC236}">
                <a16:creationId xmlns:a16="http://schemas.microsoft.com/office/drawing/2014/main" id="{DA979882-1A40-244A-8313-321D77E64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29" y="2275997"/>
            <a:ext cx="6156926" cy="3859612"/>
          </a:xfrm>
          <a:prstGeom prst="rect">
            <a:avLst/>
          </a:prstGeom>
        </p:spPr>
      </p:pic>
      <p:pic>
        <p:nvPicPr>
          <p:cNvPr id="5" name="Immagine 8">
            <a:extLst>
              <a:ext uri="{FF2B5EF4-FFF2-40B4-BE49-F238E27FC236}">
                <a16:creationId xmlns:a16="http://schemas.microsoft.com/office/drawing/2014/main" id="{98020C42-3BD3-9049-A6F2-FD90AB789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538" y="2275997"/>
            <a:ext cx="3524245" cy="3845737"/>
          </a:xfrm>
          <a:prstGeom prst="rect">
            <a:avLst/>
          </a:prstGeom>
        </p:spPr>
      </p:pic>
    </p:spTree>
    <p:extLst>
      <p:ext uri="{BB962C8B-B14F-4D97-AF65-F5344CB8AC3E}">
        <p14:creationId xmlns:p14="http://schemas.microsoft.com/office/powerpoint/2010/main" val="222137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C7307B8-A98C-574F-959C-C5CAF65AEBC1}"/>
              </a:ext>
            </a:extLst>
          </p:cNvPr>
          <p:cNvSpPr>
            <a:spLocks noGrp="1"/>
          </p:cNvSpPr>
          <p:nvPr>
            <p:ph idx="1"/>
          </p:nvPr>
        </p:nvSpPr>
        <p:spPr>
          <a:xfrm>
            <a:off x="841985" y="520781"/>
            <a:ext cx="10515600" cy="5854649"/>
          </a:xfrm>
        </p:spPr>
        <p:txBody>
          <a:bodyPr>
            <a:normAutofit/>
          </a:bodyPr>
          <a:lstStyle/>
          <a:p>
            <a:pPr marL="0" indent="0" algn="just">
              <a:buNone/>
            </a:pPr>
            <a:r>
              <a:rPr lang="it-IT" b="0" i="0" dirty="0">
                <a:solidFill>
                  <a:srgbClr val="202122"/>
                </a:solidFill>
                <a:effectLst/>
                <a:latin typeface="-apple-system"/>
              </a:rPr>
              <a:t>The </a:t>
            </a:r>
            <a:r>
              <a:rPr lang="it-IT" b="0" i="0" dirty="0" err="1">
                <a:solidFill>
                  <a:srgbClr val="202122"/>
                </a:solidFill>
                <a:effectLst/>
                <a:latin typeface="-apple-system"/>
              </a:rPr>
              <a:t>British</a:t>
            </a:r>
            <a:r>
              <a:rPr lang="it-IT" b="0" i="0" dirty="0">
                <a:solidFill>
                  <a:srgbClr val="202122"/>
                </a:solidFill>
                <a:effectLst/>
                <a:latin typeface="-apple-system"/>
              </a:rPr>
              <a:t> Empire </a:t>
            </a:r>
            <a:r>
              <a:rPr lang="it-IT" b="0" i="0" dirty="0" err="1">
                <a:solidFill>
                  <a:srgbClr val="202122"/>
                </a:solidFill>
                <a:effectLst/>
                <a:latin typeface="-apple-system"/>
              </a:rPr>
              <a:t>grew</a:t>
            </a:r>
            <a:r>
              <a:rPr lang="it-IT" b="0" i="0" dirty="0">
                <a:solidFill>
                  <a:srgbClr val="202122"/>
                </a:solidFill>
                <a:effectLst/>
                <a:latin typeface="-apple-system"/>
              </a:rPr>
              <a:t> </a:t>
            </a:r>
            <a:r>
              <a:rPr lang="it-IT" b="0" i="0" dirty="0" err="1">
                <a:solidFill>
                  <a:srgbClr val="202122"/>
                </a:solidFill>
                <a:effectLst/>
                <a:latin typeface="-apple-system"/>
              </a:rPr>
              <a:t>rapidly</a:t>
            </a:r>
            <a:r>
              <a:rPr lang="it-IT" b="0" i="0" dirty="0">
                <a:solidFill>
                  <a:srgbClr val="202122"/>
                </a:solidFill>
                <a:effectLst/>
                <a:latin typeface="-apple-system"/>
              </a:rPr>
              <a:t> in the first </a:t>
            </a:r>
            <a:r>
              <a:rPr lang="it-IT" b="0" i="0" dirty="0" err="1">
                <a:solidFill>
                  <a:srgbClr val="202122"/>
                </a:solidFill>
                <a:effectLst/>
                <a:latin typeface="-apple-system"/>
              </a:rPr>
              <a:t>half</a:t>
            </a:r>
            <a:r>
              <a:rPr lang="it-IT" b="0" i="0" dirty="0">
                <a:solidFill>
                  <a:srgbClr val="202122"/>
                </a:solidFill>
                <a:effectLst/>
                <a:latin typeface="-apple-system"/>
              </a:rPr>
              <a:t> of the </a:t>
            </a:r>
            <a:r>
              <a:rPr lang="it-IT" b="0" i="0" dirty="0" err="1">
                <a:solidFill>
                  <a:srgbClr val="202122"/>
                </a:solidFill>
                <a:effectLst/>
                <a:latin typeface="-apple-system"/>
              </a:rPr>
              <a:t>century</a:t>
            </a:r>
            <a:r>
              <a:rPr lang="it-IT" b="0" i="0" dirty="0">
                <a:solidFill>
                  <a:srgbClr val="202122"/>
                </a:solidFill>
                <a:effectLst/>
                <a:latin typeface="-apple-system"/>
              </a:rPr>
              <a:t>, </a:t>
            </a:r>
            <a:r>
              <a:rPr lang="it-IT" b="0" i="0" dirty="0" err="1">
                <a:solidFill>
                  <a:srgbClr val="202122"/>
                </a:solidFill>
                <a:effectLst/>
                <a:latin typeface="-apple-system"/>
              </a:rPr>
              <a:t>especially</a:t>
            </a:r>
            <a:r>
              <a:rPr lang="it-IT" b="0" i="0" dirty="0">
                <a:solidFill>
                  <a:srgbClr val="202122"/>
                </a:solidFill>
                <a:effectLst/>
                <a:latin typeface="-apple-system"/>
              </a:rPr>
              <a:t> with the </a:t>
            </a:r>
            <a:r>
              <a:rPr lang="it-IT" b="0" i="0" dirty="0" err="1">
                <a:solidFill>
                  <a:srgbClr val="202122"/>
                </a:solidFill>
                <a:effectLst/>
                <a:latin typeface="-apple-system"/>
              </a:rPr>
              <a:t>expansion</a:t>
            </a:r>
            <a:r>
              <a:rPr lang="it-IT" b="0" i="0" dirty="0">
                <a:solidFill>
                  <a:srgbClr val="202122"/>
                </a:solidFill>
                <a:effectLst/>
                <a:latin typeface="-apple-system"/>
              </a:rPr>
              <a:t> of </a:t>
            </a:r>
            <a:r>
              <a:rPr lang="it-IT" b="0" i="0" dirty="0" err="1">
                <a:solidFill>
                  <a:srgbClr val="202122"/>
                </a:solidFill>
                <a:effectLst/>
                <a:latin typeface="-apple-system"/>
              </a:rPr>
              <a:t>vast</a:t>
            </a:r>
            <a:r>
              <a:rPr lang="it-IT" b="0" i="0" dirty="0">
                <a:solidFill>
                  <a:srgbClr val="202122"/>
                </a:solidFill>
                <a:effectLst/>
                <a:latin typeface="-apple-system"/>
              </a:rPr>
              <a:t> </a:t>
            </a:r>
            <a:r>
              <a:rPr lang="it-IT" b="0" i="0" dirty="0" err="1">
                <a:solidFill>
                  <a:srgbClr val="202122"/>
                </a:solidFill>
                <a:effectLst/>
                <a:latin typeface="-apple-system"/>
              </a:rPr>
              <a:t>territories</a:t>
            </a:r>
            <a:r>
              <a:rPr lang="it-IT" b="0" i="0" dirty="0">
                <a:solidFill>
                  <a:srgbClr val="202122"/>
                </a:solidFill>
                <a:effectLst/>
                <a:latin typeface="-apple-system"/>
              </a:rPr>
              <a:t> in Canada, Australia, South Africa and </a:t>
            </a:r>
            <a:r>
              <a:rPr lang="it-IT" b="0" i="0" dirty="0" err="1">
                <a:solidFill>
                  <a:srgbClr val="202122"/>
                </a:solidFill>
                <a:effectLst/>
                <a:latin typeface="-apple-system"/>
              </a:rPr>
              <a:t>heavily</a:t>
            </a:r>
            <a:r>
              <a:rPr lang="it-IT" b="0" i="0" dirty="0">
                <a:solidFill>
                  <a:srgbClr val="202122"/>
                </a:solidFill>
                <a:effectLst/>
                <a:latin typeface="-apple-system"/>
              </a:rPr>
              <a:t> </a:t>
            </a:r>
            <a:r>
              <a:rPr lang="it-IT" b="0" i="0" dirty="0" err="1">
                <a:solidFill>
                  <a:srgbClr val="202122"/>
                </a:solidFill>
                <a:effectLst/>
                <a:latin typeface="-apple-system"/>
              </a:rPr>
              <a:t>populated</a:t>
            </a:r>
            <a:r>
              <a:rPr lang="it-IT" b="0" i="0" dirty="0">
                <a:solidFill>
                  <a:srgbClr val="202122"/>
                </a:solidFill>
                <a:effectLst/>
                <a:latin typeface="-apple-system"/>
              </a:rPr>
              <a:t> India, and in the last </a:t>
            </a:r>
            <a:r>
              <a:rPr lang="it-IT" b="0" i="0" dirty="0" err="1">
                <a:solidFill>
                  <a:srgbClr val="202122"/>
                </a:solidFill>
                <a:effectLst/>
                <a:latin typeface="-apple-system"/>
              </a:rPr>
              <a:t>two</a:t>
            </a:r>
            <a:r>
              <a:rPr lang="it-IT" b="0" i="0" dirty="0">
                <a:solidFill>
                  <a:srgbClr val="202122"/>
                </a:solidFill>
                <a:effectLst/>
                <a:latin typeface="-apple-system"/>
              </a:rPr>
              <a:t> </a:t>
            </a:r>
            <a:r>
              <a:rPr lang="it-IT" b="0" i="0" dirty="0" err="1">
                <a:solidFill>
                  <a:srgbClr val="202122"/>
                </a:solidFill>
                <a:effectLst/>
                <a:latin typeface="-apple-system"/>
              </a:rPr>
              <a:t>decades</a:t>
            </a:r>
            <a:r>
              <a:rPr lang="it-IT" b="0" i="0" dirty="0">
                <a:solidFill>
                  <a:srgbClr val="202122"/>
                </a:solidFill>
                <a:effectLst/>
                <a:latin typeface="-apple-system"/>
              </a:rPr>
              <a:t> of the </a:t>
            </a:r>
            <a:r>
              <a:rPr lang="it-IT" b="0" i="0" dirty="0" err="1">
                <a:solidFill>
                  <a:srgbClr val="202122"/>
                </a:solidFill>
                <a:effectLst/>
                <a:latin typeface="-apple-system"/>
              </a:rPr>
              <a:t>century</a:t>
            </a:r>
            <a:r>
              <a:rPr lang="it-IT" b="0" i="0" dirty="0">
                <a:solidFill>
                  <a:srgbClr val="202122"/>
                </a:solidFill>
                <a:effectLst/>
                <a:latin typeface="-apple-system"/>
              </a:rPr>
              <a:t> in Africa. By the end of the </a:t>
            </a:r>
            <a:r>
              <a:rPr lang="it-IT" b="0" i="0" dirty="0" err="1">
                <a:solidFill>
                  <a:srgbClr val="202122"/>
                </a:solidFill>
                <a:effectLst/>
                <a:latin typeface="-apple-system"/>
              </a:rPr>
              <a:t>century</a:t>
            </a:r>
            <a:r>
              <a:rPr lang="it-IT" b="0" i="0" dirty="0">
                <a:solidFill>
                  <a:srgbClr val="202122"/>
                </a:solidFill>
                <a:effectLst/>
                <a:latin typeface="-apple-system"/>
              </a:rPr>
              <a:t>, the </a:t>
            </a:r>
            <a:r>
              <a:rPr lang="it-IT" b="0" i="0" dirty="0" err="1">
                <a:solidFill>
                  <a:srgbClr val="202122"/>
                </a:solidFill>
                <a:effectLst/>
                <a:latin typeface="-apple-system"/>
              </a:rPr>
              <a:t>British</a:t>
            </a:r>
            <a:r>
              <a:rPr lang="it-IT" b="0" i="0" dirty="0">
                <a:solidFill>
                  <a:srgbClr val="202122"/>
                </a:solidFill>
                <a:effectLst/>
                <a:latin typeface="-apple-system"/>
              </a:rPr>
              <a:t> Empire </a:t>
            </a:r>
            <a:r>
              <a:rPr lang="it-IT" b="0" i="0" dirty="0" err="1">
                <a:solidFill>
                  <a:srgbClr val="202122"/>
                </a:solidFill>
                <a:effectLst/>
                <a:latin typeface="-apple-system"/>
              </a:rPr>
              <a:t>controlled</a:t>
            </a:r>
            <a:r>
              <a:rPr lang="it-IT" b="0" i="0" dirty="0">
                <a:solidFill>
                  <a:srgbClr val="202122"/>
                </a:solidFill>
                <a:effectLst/>
                <a:latin typeface="-apple-system"/>
              </a:rPr>
              <a:t> a </a:t>
            </a:r>
            <a:r>
              <a:rPr lang="it-IT" b="0" i="0" dirty="0" err="1">
                <a:solidFill>
                  <a:srgbClr val="202122"/>
                </a:solidFill>
                <a:effectLst/>
                <a:latin typeface="-apple-system"/>
              </a:rPr>
              <a:t>fifth</a:t>
            </a:r>
            <a:r>
              <a:rPr lang="it-IT" b="0" i="0" dirty="0">
                <a:solidFill>
                  <a:srgbClr val="202122"/>
                </a:solidFill>
                <a:effectLst/>
                <a:latin typeface="-apple-system"/>
              </a:rPr>
              <a:t> of the </a:t>
            </a:r>
            <a:r>
              <a:rPr lang="it-IT" b="0" i="0" dirty="0" err="1">
                <a:solidFill>
                  <a:srgbClr val="202122"/>
                </a:solidFill>
                <a:effectLst/>
                <a:latin typeface="-apple-system"/>
              </a:rPr>
              <a:t>world's</a:t>
            </a:r>
            <a:r>
              <a:rPr lang="it-IT" b="0" i="0" dirty="0">
                <a:solidFill>
                  <a:srgbClr val="202122"/>
                </a:solidFill>
                <a:effectLst/>
                <a:latin typeface="-apple-system"/>
              </a:rPr>
              <a:t> </a:t>
            </a:r>
            <a:r>
              <a:rPr lang="it-IT" b="0" i="0" dirty="0" err="1">
                <a:solidFill>
                  <a:srgbClr val="202122"/>
                </a:solidFill>
                <a:effectLst/>
                <a:latin typeface="-apple-system"/>
              </a:rPr>
              <a:t>land</a:t>
            </a:r>
            <a:r>
              <a:rPr lang="it-IT" b="0" i="0" dirty="0">
                <a:solidFill>
                  <a:srgbClr val="202122"/>
                </a:solidFill>
                <a:effectLst/>
                <a:latin typeface="-apple-system"/>
              </a:rPr>
              <a:t> and </a:t>
            </a:r>
            <a:r>
              <a:rPr lang="it-IT" b="0" i="0" dirty="0" err="1">
                <a:solidFill>
                  <a:srgbClr val="202122"/>
                </a:solidFill>
                <a:effectLst/>
                <a:latin typeface="-apple-system"/>
              </a:rPr>
              <a:t>one-quarter</a:t>
            </a:r>
            <a:r>
              <a:rPr lang="it-IT" b="0" i="0" dirty="0">
                <a:solidFill>
                  <a:srgbClr val="202122"/>
                </a:solidFill>
                <a:effectLst/>
                <a:latin typeface="-apple-system"/>
              </a:rPr>
              <a:t> of the </a:t>
            </a:r>
            <a:r>
              <a:rPr lang="it-IT" b="0" i="0" dirty="0" err="1">
                <a:solidFill>
                  <a:srgbClr val="202122"/>
                </a:solidFill>
                <a:effectLst/>
                <a:latin typeface="-apple-system"/>
              </a:rPr>
              <a:t>world's</a:t>
            </a:r>
            <a:r>
              <a:rPr lang="it-IT" b="0" i="0" dirty="0">
                <a:solidFill>
                  <a:srgbClr val="202122"/>
                </a:solidFill>
                <a:effectLst/>
                <a:latin typeface="-apple-system"/>
              </a:rPr>
              <a:t> </a:t>
            </a:r>
            <a:r>
              <a:rPr lang="it-IT" b="0" i="0" dirty="0" err="1">
                <a:solidFill>
                  <a:srgbClr val="202122"/>
                </a:solidFill>
                <a:effectLst/>
                <a:latin typeface="-apple-system"/>
              </a:rPr>
              <a:t>population</a:t>
            </a:r>
            <a:r>
              <a:rPr lang="it-IT" b="0" i="0" dirty="0">
                <a:solidFill>
                  <a:srgbClr val="202122"/>
                </a:solidFill>
                <a:effectLst/>
                <a:latin typeface="-apple-system"/>
              </a:rPr>
              <a:t>. </a:t>
            </a:r>
          </a:p>
          <a:p>
            <a:pPr marL="0" indent="0">
              <a:buNone/>
            </a:pPr>
            <a:endParaRPr lang="it-IT" dirty="0"/>
          </a:p>
        </p:txBody>
      </p:sp>
      <p:pic>
        <p:nvPicPr>
          <p:cNvPr id="8" name="Immagine 8">
            <a:extLst>
              <a:ext uri="{FF2B5EF4-FFF2-40B4-BE49-F238E27FC236}">
                <a16:creationId xmlns:a16="http://schemas.microsoft.com/office/drawing/2014/main" id="{479231AC-0DEE-FE40-8561-12B229E2B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112" y="2535431"/>
            <a:ext cx="10013224" cy="3451198"/>
          </a:xfrm>
          <a:prstGeom prst="rect">
            <a:avLst/>
          </a:prstGeom>
        </p:spPr>
      </p:pic>
    </p:spTree>
    <p:extLst>
      <p:ext uri="{BB962C8B-B14F-4D97-AF65-F5344CB8AC3E}">
        <p14:creationId xmlns:p14="http://schemas.microsoft.com/office/powerpoint/2010/main" val="62554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41C9D-B96C-B54C-9790-0645EF4F79CF}"/>
              </a:ext>
            </a:extLst>
          </p:cNvPr>
          <p:cNvSpPr txBox="1">
            <a:spLocks/>
          </p:cNvSpPr>
          <p:nvPr/>
        </p:nvSpPr>
        <p:spPr>
          <a:xfrm>
            <a:off x="591327" y="-157032"/>
            <a:ext cx="10515600" cy="1325563"/>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smtClean="0"/>
              <a:t>The American </a:t>
            </a:r>
            <a:r>
              <a:rPr lang="it-IT" dirty="0" err="1" smtClean="0"/>
              <a:t>Civil</a:t>
            </a:r>
            <a:r>
              <a:rPr lang="it-IT" dirty="0" smtClean="0"/>
              <a:t> War</a:t>
            </a:r>
            <a:endParaRPr lang="it-IT" dirty="0"/>
          </a:p>
        </p:txBody>
      </p:sp>
      <p:sp>
        <p:nvSpPr>
          <p:cNvPr id="3" name="Segnaposto contenuto 2">
            <a:extLst>
              <a:ext uri="{FF2B5EF4-FFF2-40B4-BE49-F238E27FC236}">
                <a16:creationId xmlns:a16="http://schemas.microsoft.com/office/drawing/2014/main" id="{1FD9ED3D-7DCD-9C4E-8029-4200514311EC}"/>
              </a:ext>
            </a:extLst>
          </p:cNvPr>
          <p:cNvSpPr txBox="1">
            <a:spLocks/>
          </p:cNvSpPr>
          <p:nvPr/>
        </p:nvSpPr>
        <p:spPr>
          <a:xfrm>
            <a:off x="798840" y="623944"/>
            <a:ext cx="10593508" cy="3285636"/>
          </a:xfrm>
          <a:prstGeom prst="rect">
            <a:avLst/>
          </a:prstGeom>
        </p:spPr>
        <p:txBody>
          <a:bodyPr>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Font typeface="Arial"/>
              <a:buNone/>
            </a:pPr>
            <a:r>
              <a:rPr lang="it-IT" dirty="0" smtClean="0">
                <a:latin typeface="-apple-system"/>
              </a:rPr>
              <a:t>The </a:t>
            </a:r>
            <a:r>
              <a:rPr lang="it-IT" b="1" dirty="0" smtClean="0">
                <a:latin typeface="-apple-system"/>
              </a:rPr>
              <a:t>American </a:t>
            </a:r>
            <a:r>
              <a:rPr lang="it-IT" b="1" dirty="0" err="1" smtClean="0">
                <a:latin typeface="-apple-system"/>
              </a:rPr>
              <a:t>Civil</a:t>
            </a:r>
            <a:r>
              <a:rPr lang="it-IT" b="1" dirty="0" smtClean="0">
                <a:latin typeface="-apple-system"/>
              </a:rPr>
              <a:t> War</a:t>
            </a:r>
            <a:r>
              <a:rPr lang="it-IT" dirty="0" smtClean="0">
                <a:latin typeface="-apple-system"/>
              </a:rPr>
              <a:t> </a:t>
            </a:r>
            <a:r>
              <a:rPr lang="it-IT" dirty="0" err="1" smtClean="0">
                <a:latin typeface="-apple-system"/>
              </a:rPr>
              <a:t>was</a:t>
            </a:r>
            <a:r>
              <a:rPr lang="it-IT" dirty="0" smtClean="0">
                <a:latin typeface="-apple-system"/>
              </a:rPr>
              <a:t> a </a:t>
            </a:r>
            <a:r>
              <a:rPr lang="it-IT" dirty="0" err="1" smtClean="0">
                <a:latin typeface="-apple-system"/>
              </a:rPr>
              <a:t>civil</a:t>
            </a:r>
            <a:r>
              <a:rPr lang="it-IT" dirty="0" smtClean="0">
                <a:latin typeface="-apple-system"/>
              </a:rPr>
              <a:t> war in the </a:t>
            </a:r>
            <a:r>
              <a:rPr lang="it-IT" dirty="0" err="1" smtClean="0">
                <a:latin typeface="-apple-system"/>
              </a:rPr>
              <a:t>United</a:t>
            </a:r>
            <a:r>
              <a:rPr lang="it-IT" dirty="0" smtClean="0">
                <a:latin typeface="-apple-system"/>
              </a:rPr>
              <a:t> </a:t>
            </a:r>
            <a:r>
              <a:rPr lang="it-IT" dirty="0" err="1" smtClean="0">
                <a:latin typeface="-apple-system"/>
              </a:rPr>
              <a:t>States</a:t>
            </a:r>
            <a:r>
              <a:rPr lang="it-IT" dirty="0" smtClean="0">
                <a:latin typeface="-apple-system"/>
              </a:rPr>
              <a:t> from 1861 to 1865, </a:t>
            </a:r>
            <a:r>
              <a:rPr lang="it-IT" dirty="0" err="1" smtClean="0">
                <a:latin typeface="-apple-system"/>
              </a:rPr>
              <a:t>fought</a:t>
            </a:r>
            <a:r>
              <a:rPr lang="it-IT" dirty="0" smtClean="0">
                <a:latin typeface="-apple-system"/>
              </a:rPr>
              <a:t> </a:t>
            </a:r>
            <a:r>
              <a:rPr lang="it-IT" dirty="0" err="1" smtClean="0">
                <a:latin typeface="-apple-system"/>
              </a:rPr>
              <a:t>between</a:t>
            </a:r>
            <a:r>
              <a:rPr lang="it-IT" dirty="0" smtClean="0">
                <a:latin typeface="-apple-system"/>
              </a:rPr>
              <a:t> </a:t>
            </a:r>
            <a:r>
              <a:rPr lang="it-IT" dirty="0" err="1" smtClean="0">
                <a:latin typeface="-apple-system"/>
              </a:rPr>
              <a:t>northern</a:t>
            </a:r>
            <a:r>
              <a:rPr lang="it-IT" dirty="0" smtClean="0">
                <a:latin typeface="-apple-system"/>
              </a:rPr>
              <a:t> </a:t>
            </a:r>
            <a:r>
              <a:rPr lang="it-IT" dirty="0" err="1" smtClean="0">
                <a:latin typeface="-apple-system"/>
              </a:rPr>
              <a:t>states</a:t>
            </a:r>
            <a:r>
              <a:rPr lang="it-IT" dirty="0" smtClean="0">
                <a:latin typeface="-apple-system"/>
              </a:rPr>
              <a:t> </a:t>
            </a:r>
            <a:r>
              <a:rPr lang="it-IT" dirty="0" err="1" smtClean="0">
                <a:latin typeface="-apple-system"/>
              </a:rPr>
              <a:t>loyal</a:t>
            </a:r>
            <a:r>
              <a:rPr lang="it-IT" dirty="0" smtClean="0">
                <a:latin typeface="-apple-system"/>
              </a:rPr>
              <a:t> to the Union and </a:t>
            </a:r>
            <a:r>
              <a:rPr lang="it-IT" dirty="0" err="1" smtClean="0">
                <a:latin typeface="-apple-system"/>
              </a:rPr>
              <a:t>southern</a:t>
            </a:r>
            <a:r>
              <a:rPr lang="it-IT" dirty="0" smtClean="0">
                <a:latin typeface="-apple-system"/>
              </a:rPr>
              <a:t> </a:t>
            </a:r>
            <a:r>
              <a:rPr lang="it-IT" dirty="0" err="1" smtClean="0">
                <a:latin typeface="-apple-system"/>
              </a:rPr>
              <a:t>states</a:t>
            </a:r>
            <a:r>
              <a:rPr lang="it-IT" dirty="0" smtClean="0">
                <a:latin typeface="-apple-system"/>
              </a:rPr>
              <a:t> </a:t>
            </a:r>
            <a:r>
              <a:rPr lang="it-IT" dirty="0" err="1" smtClean="0">
                <a:latin typeface="-apple-system"/>
              </a:rPr>
              <a:t>that</a:t>
            </a:r>
            <a:r>
              <a:rPr lang="it-IT" dirty="0" smtClean="0">
                <a:latin typeface="-apple-system"/>
              </a:rPr>
              <a:t> </a:t>
            </a:r>
            <a:r>
              <a:rPr lang="it-IT" dirty="0" err="1" smtClean="0">
                <a:latin typeface="-apple-system"/>
              </a:rPr>
              <a:t>had</a:t>
            </a:r>
            <a:r>
              <a:rPr lang="it-IT" dirty="0" smtClean="0">
                <a:latin typeface="-apple-system"/>
              </a:rPr>
              <a:t> </a:t>
            </a:r>
            <a:r>
              <a:rPr lang="it-IT" dirty="0" err="1" smtClean="0">
                <a:latin typeface="-apple-system"/>
              </a:rPr>
              <a:t>seceded</a:t>
            </a:r>
            <a:r>
              <a:rPr lang="it-IT" dirty="0" smtClean="0">
                <a:latin typeface="-apple-system"/>
              </a:rPr>
              <a:t> from the Union to </a:t>
            </a:r>
            <a:r>
              <a:rPr lang="it-IT" dirty="0" err="1" smtClean="0">
                <a:latin typeface="-apple-system"/>
              </a:rPr>
              <a:t>form</a:t>
            </a:r>
            <a:r>
              <a:rPr lang="it-IT" dirty="0" smtClean="0">
                <a:latin typeface="-apple-system"/>
              </a:rPr>
              <a:t> the Confederate </a:t>
            </a:r>
            <a:r>
              <a:rPr lang="it-IT" dirty="0" err="1" smtClean="0">
                <a:latin typeface="-apple-system"/>
              </a:rPr>
              <a:t>States</a:t>
            </a:r>
            <a:r>
              <a:rPr lang="it-IT" dirty="0" smtClean="0">
                <a:latin typeface="-apple-system"/>
              </a:rPr>
              <a:t> of America. The </a:t>
            </a:r>
            <a:r>
              <a:rPr lang="it-IT" dirty="0" err="1" smtClean="0">
                <a:latin typeface="-apple-system"/>
              </a:rPr>
              <a:t>civil</a:t>
            </a:r>
            <a:r>
              <a:rPr lang="it-IT" dirty="0" smtClean="0">
                <a:latin typeface="-apple-system"/>
              </a:rPr>
              <a:t> war </a:t>
            </a:r>
            <a:r>
              <a:rPr lang="it-IT" dirty="0" err="1" smtClean="0">
                <a:latin typeface="-apple-system"/>
              </a:rPr>
              <a:t>began</a:t>
            </a:r>
            <a:r>
              <a:rPr lang="it-IT" dirty="0" smtClean="0">
                <a:latin typeface="-apple-system"/>
              </a:rPr>
              <a:t> </a:t>
            </a:r>
            <a:r>
              <a:rPr lang="it-IT" dirty="0" err="1" smtClean="0">
                <a:latin typeface="-apple-system"/>
              </a:rPr>
              <a:t>primarily</a:t>
            </a:r>
            <a:r>
              <a:rPr lang="it-IT" dirty="0" smtClean="0">
                <a:latin typeface="-apple-system"/>
              </a:rPr>
              <a:t> </a:t>
            </a:r>
            <a:r>
              <a:rPr lang="it-IT" dirty="0" err="1" smtClean="0">
                <a:latin typeface="-apple-system"/>
              </a:rPr>
              <a:t>as</a:t>
            </a:r>
            <a:r>
              <a:rPr lang="it-IT" dirty="0" smtClean="0">
                <a:latin typeface="-apple-system"/>
              </a:rPr>
              <a:t> a </a:t>
            </a:r>
            <a:r>
              <a:rPr lang="it-IT" dirty="0" err="1" smtClean="0">
                <a:latin typeface="-apple-system"/>
              </a:rPr>
              <a:t>result</a:t>
            </a:r>
            <a:r>
              <a:rPr lang="it-IT" dirty="0" smtClean="0">
                <a:latin typeface="-apple-system"/>
              </a:rPr>
              <a:t> of the long-standing </a:t>
            </a:r>
            <a:r>
              <a:rPr lang="it-IT" dirty="0" err="1" smtClean="0">
                <a:latin typeface="-apple-system"/>
              </a:rPr>
              <a:t>controversy</a:t>
            </a:r>
            <a:r>
              <a:rPr lang="it-IT" dirty="0" smtClean="0">
                <a:latin typeface="-apple-system"/>
              </a:rPr>
              <a:t> over the </a:t>
            </a:r>
            <a:r>
              <a:rPr lang="it-IT" dirty="0" err="1" smtClean="0">
                <a:latin typeface="-apple-system"/>
              </a:rPr>
              <a:t>enslavement</a:t>
            </a:r>
            <a:r>
              <a:rPr lang="it-IT" dirty="0" smtClean="0">
                <a:latin typeface="-apple-system"/>
              </a:rPr>
              <a:t> of </a:t>
            </a:r>
            <a:r>
              <a:rPr lang="it-IT" dirty="0" err="1" smtClean="0">
                <a:latin typeface="-apple-system"/>
              </a:rPr>
              <a:t>black</a:t>
            </a:r>
            <a:r>
              <a:rPr lang="it-IT" dirty="0" smtClean="0">
                <a:latin typeface="-apple-system"/>
              </a:rPr>
              <a:t> </a:t>
            </a:r>
            <a:r>
              <a:rPr lang="it-IT" dirty="0" err="1" smtClean="0">
                <a:latin typeface="-apple-system"/>
              </a:rPr>
              <a:t>people</a:t>
            </a:r>
            <a:r>
              <a:rPr lang="it-IT" dirty="0" smtClean="0">
                <a:latin typeface="-apple-system"/>
              </a:rPr>
              <a:t>. War </a:t>
            </a:r>
            <a:r>
              <a:rPr lang="it-IT" dirty="0" err="1" smtClean="0">
                <a:latin typeface="-apple-system"/>
              </a:rPr>
              <a:t>broke</a:t>
            </a:r>
            <a:r>
              <a:rPr lang="it-IT" dirty="0" smtClean="0">
                <a:latin typeface="-apple-system"/>
              </a:rPr>
              <a:t> out in April 1861 </a:t>
            </a:r>
            <a:r>
              <a:rPr lang="it-IT" dirty="0" err="1" smtClean="0">
                <a:latin typeface="-apple-system"/>
              </a:rPr>
              <a:t>when</a:t>
            </a:r>
            <a:r>
              <a:rPr lang="it-IT" dirty="0" smtClean="0">
                <a:latin typeface="-apple-system"/>
              </a:rPr>
              <a:t> </a:t>
            </a:r>
            <a:r>
              <a:rPr lang="it-IT" dirty="0" err="1" smtClean="0">
                <a:latin typeface="-apple-system"/>
              </a:rPr>
              <a:t>secessionist</a:t>
            </a:r>
            <a:r>
              <a:rPr lang="it-IT" dirty="0" smtClean="0">
                <a:latin typeface="-apple-system"/>
              </a:rPr>
              <a:t> </a:t>
            </a:r>
            <a:r>
              <a:rPr lang="it-IT" dirty="0" err="1" smtClean="0">
                <a:latin typeface="-apple-system"/>
              </a:rPr>
              <a:t>forces</a:t>
            </a:r>
            <a:r>
              <a:rPr lang="it-IT" dirty="0" smtClean="0">
                <a:latin typeface="-apple-system"/>
              </a:rPr>
              <a:t> </a:t>
            </a:r>
            <a:r>
              <a:rPr lang="it-IT" dirty="0" err="1" smtClean="0">
                <a:latin typeface="-apple-system"/>
              </a:rPr>
              <a:t>attacked</a:t>
            </a:r>
            <a:r>
              <a:rPr lang="it-IT" dirty="0" smtClean="0">
                <a:latin typeface="-apple-system"/>
              </a:rPr>
              <a:t> Fort Sumter in South Carolina </a:t>
            </a:r>
            <a:r>
              <a:rPr lang="it-IT" dirty="0" err="1" smtClean="0">
                <a:latin typeface="-apple-system"/>
              </a:rPr>
              <a:t>shortly</a:t>
            </a:r>
            <a:r>
              <a:rPr lang="it-IT" dirty="0" smtClean="0">
                <a:latin typeface="-apple-system"/>
              </a:rPr>
              <a:t> </a:t>
            </a:r>
            <a:r>
              <a:rPr lang="it-IT" dirty="0" err="1" smtClean="0">
                <a:latin typeface="-apple-system"/>
              </a:rPr>
              <a:t>after</a:t>
            </a:r>
            <a:r>
              <a:rPr lang="it-IT" dirty="0" smtClean="0">
                <a:latin typeface="-apple-system"/>
              </a:rPr>
              <a:t> Abraham Lincoln </a:t>
            </a:r>
            <a:r>
              <a:rPr lang="it-IT" dirty="0" err="1" smtClean="0">
                <a:latin typeface="-apple-system"/>
              </a:rPr>
              <a:t>had</a:t>
            </a:r>
            <a:r>
              <a:rPr lang="it-IT" dirty="0" smtClean="0">
                <a:latin typeface="-apple-system"/>
              </a:rPr>
              <a:t> </a:t>
            </a:r>
            <a:r>
              <a:rPr lang="it-IT" dirty="0" err="1" smtClean="0">
                <a:latin typeface="-apple-system"/>
              </a:rPr>
              <a:t>been</a:t>
            </a:r>
            <a:r>
              <a:rPr lang="it-IT" dirty="0" smtClean="0">
                <a:latin typeface="-apple-system"/>
              </a:rPr>
              <a:t> </a:t>
            </a:r>
            <a:r>
              <a:rPr lang="it-IT" dirty="0" err="1" smtClean="0">
                <a:latin typeface="-apple-system"/>
              </a:rPr>
              <a:t>inaugurated</a:t>
            </a:r>
            <a:r>
              <a:rPr lang="it-IT" dirty="0" smtClean="0">
                <a:latin typeface="-apple-system"/>
              </a:rPr>
              <a:t> </a:t>
            </a:r>
            <a:r>
              <a:rPr lang="it-IT" dirty="0" err="1" smtClean="0">
                <a:latin typeface="-apple-system"/>
              </a:rPr>
              <a:t>as</a:t>
            </a:r>
            <a:r>
              <a:rPr lang="it-IT" dirty="0" smtClean="0">
                <a:latin typeface="-apple-system"/>
              </a:rPr>
              <a:t> the </a:t>
            </a:r>
            <a:r>
              <a:rPr lang="it-IT" dirty="0" err="1" smtClean="0">
                <a:latin typeface="-apple-system"/>
              </a:rPr>
              <a:t>president</a:t>
            </a:r>
            <a:r>
              <a:rPr lang="it-IT" dirty="0" smtClean="0">
                <a:latin typeface="-apple-system"/>
              </a:rPr>
              <a:t> of the </a:t>
            </a:r>
            <a:r>
              <a:rPr lang="it-IT" dirty="0" err="1" smtClean="0">
                <a:latin typeface="-apple-system"/>
              </a:rPr>
              <a:t>United</a:t>
            </a:r>
            <a:r>
              <a:rPr lang="it-IT" dirty="0" smtClean="0">
                <a:latin typeface="-apple-system"/>
              </a:rPr>
              <a:t> </a:t>
            </a:r>
            <a:r>
              <a:rPr lang="it-IT" dirty="0" err="1" smtClean="0">
                <a:latin typeface="-apple-system"/>
              </a:rPr>
              <a:t>States.The</a:t>
            </a:r>
            <a:r>
              <a:rPr lang="it-IT" dirty="0" smtClean="0">
                <a:latin typeface="-apple-system"/>
              </a:rPr>
              <a:t> </a:t>
            </a:r>
            <a:r>
              <a:rPr lang="it-IT" dirty="0" err="1" smtClean="0">
                <a:latin typeface="-apple-system"/>
              </a:rPr>
              <a:t>loyalists</a:t>
            </a:r>
            <a:r>
              <a:rPr lang="it-IT" dirty="0" smtClean="0">
                <a:latin typeface="-apple-system"/>
              </a:rPr>
              <a:t> of the Union in the North, </a:t>
            </a:r>
            <a:r>
              <a:rPr lang="it-IT" dirty="0" err="1" smtClean="0">
                <a:latin typeface="-apple-system"/>
              </a:rPr>
              <a:t>proclaimed</a:t>
            </a:r>
            <a:r>
              <a:rPr lang="it-IT" dirty="0" smtClean="0">
                <a:latin typeface="-apple-system"/>
              </a:rPr>
              <a:t> </a:t>
            </a:r>
            <a:r>
              <a:rPr lang="it-IT" dirty="0" err="1" smtClean="0">
                <a:latin typeface="-apple-system"/>
              </a:rPr>
              <a:t>support</a:t>
            </a:r>
            <a:r>
              <a:rPr lang="it-IT" dirty="0" smtClean="0">
                <a:latin typeface="-apple-system"/>
              </a:rPr>
              <a:t> for the </a:t>
            </a:r>
            <a:r>
              <a:rPr lang="it-IT" dirty="0" err="1" smtClean="0">
                <a:latin typeface="-apple-system"/>
              </a:rPr>
              <a:t>constitution</a:t>
            </a:r>
            <a:r>
              <a:rPr lang="it-IT" dirty="0" smtClean="0">
                <a:latin typeface="-apple-system"/>
              </a:rPr>
              <a:t>. </a:t>
            </a:r>
            <a:r>
              <a:rPr lang="it-IT" dirty="0" err="1" smtClean="0">
                <a:latin typeface="-apple-system"/>
              </a:rPr>
              <a:t>They</a:t>
            </a:r>
            <a:r>
              <a:rPr lang="it-IT" dirty="0" smtClean="0">
                <a:latin typeface="-apple-system"/>
              </a:rPr>
              <a:t> </a:t>
            </a:r>
            <a:r>
              <a:rPr lang="it-IT" dirty="0" err="1" smtClean="0">
                <a:latin typeface="-apple-system"/>
              </a:rPr>
              <a:t>faced</a:t>
            </a:r>
            <a:r>
              <a:rPr lang="it-IT" dirty="0" smtClean="0">
                <a:latin typeface="-apple-system"/>
              </a:rPr>
              <a:t> </a:t>
            </a:r>
            <a:r>
              <a:rPr lang="it-IT" dirty="0" err="1" smtClean="0">
                <a:latin typeface="-apple-system"/>
              </a:rPr>
              <a:t>secessionists</a:t>
            </a:r>
            <a:r>
              <a:rPr lang="it-IT" dirty="0" smtClean="0">
                <a:latin typeface="-apple-system"/>
              </a:rPr>
              <a:t> of the Confederate </a:t>
            </a:r>
            <a:r>
              <a:rPr lang="it-IT" dirty="0" err="1" smtClean="0">
                <a:latin typeface="-apple-system"/>
              </a:rPr>
              <a:t>States</a:t>
            </a:r>
            <a:r>
              <a:rPr lang="it-IT" dirty="0" smtClean="0">
                <a:latin typeface="-apple-system"/>
              </a:rPr>
              <a:t> in the South, </a:t>
            </a:r>
            <a:r>
              <a:rPr lang="it-IT" dirty="0" err="1" smtClean="0">
                <a:latin typeface="-apple-system"/>
              </a:rPr>
              <a:t>who</a:t>
            </a:r>
            <a:r>
              <a:rPr lang="it-IT" dirty="0" smtClean="0">
                <a:latin typeface="-apple-system"/>
              </a:rPr>
              <a:t> </a:t>
            </a:r>
            <a:r>
              <a:rPr lang="it-IT" dirty="0" err="1" smtClean="0">
                <a:latin typeface="-apple-system"/>
              </a:rPr>
              <a:t>advocated</a:t>
            </a:r>
            <a:r>
              <a:rPr lang="it-IT" dirty="0" smtClean="0">
                <a:latin typeface="-apple-system"/>
              </a:rPr>
              <a:t> for </a:t>
            </a:r>
            <a:r>
              <a:rPr lang="it-IT" i="1" dirty="0" err="1" smtClean="0">
                <a:latin typeface="-apple-system"/>
              </a:rPr>
              <a:t>states</a:t>
            </a:r>
            <a:r>
              <a:rPr lang="it-IT" i="1" dirty="0" smtClean="0">
                <a:latin typeface="-apple-system"/>
              </a:rPr>
              <a:t>’ </a:t>
            </a:r>
            <a:r>
              <a:rPr lang="it-IT" dirty="0" err="1" smtClean="0">
                <a:latin typeface="-apple-system"/>
              </a:rPr>
              <a:t>rights</a:t>
            </a:r>
            <a:r>
              <a:rPr lang="it-IT" dirty="0" smtClean="0">
                <a:latin typeface="-apple-system"/>
              </a:rPr>
              <a:t> to </a:t>
            </a:r>
            <a:r>
              <a:rPr lang="it-IT" dirty="0" err="1" smtClean="0">
                <a:latin typeface="-apple-system"/>
              </a:rPr>
              <a:t>uphold</a:t>
            </a:r>
            <a:r>
              <a:rPr lang="it-IT" dirty="0" smtClean="0">
                <a:latin typeface="-apple-system"/>
              </a:rPr>
              <a:t> </a:t>
            </a:r>
            <a:r>
              <a:rPr lang="it-IT" dirty="0" err="1" smtClean="0">
                <a:latin typeface="-apple-system"/>
              </a:rPr>
              <a:t>slavery</a:t>
            </a:r>
            <a:r>
              <a:rPr lang="it-IT" dirty="0" smtClean="0">
                <a:latin typeface="-apple-system"/>
              </a:rPr>
              <a:t>.</a:t>
            </a:r>
          </a:p>
          <a:p>
            <a:endParaRPr lang="it-IT" dirty="0">
              <a:latin typeface="-apple-system"/>
            </a:endParaRPr>
          </a:p>
        </p:txBody>
      </p:sp>
      <p:pic>
        <p:nvPicPr>
          <p:cNvPr id="4" name="Immagine 6">
            <a:extLst>
              <a:ext uri="{FF2B5EF4-FFF2-40B4-BE49-F238E27FC236}">
                <a16:creationId xmlns:a16="http://schemas.microsoft.com/office/drawing/2014/main" id="{A5DBD775-F00A-7B49-9C19-E4D9E7B2C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495" y="3802085"/>
            <a:ext cx="5053264" cy="2367425"/>
          </a:xfrm>
          <a:prstGeom prst="rect">
            <a:avLst/>
          </a:prstGeom>
        </p:spPr>
      </p:pic>
    </p:spTree>
    <p:extLst>
      <p:ext uri="{BB962C8B-B14F-4D97-AF65-F5344CB8AC3E}">
        <p14:creationId xmlns:p14="http://schemas.microsoft.com/office/powerpoint/2010/main" val="1730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40E24-D227-AF46-B59E-03D1D9854972}"/>
              </a:ext>
            </a:extLst>
          </p:cNvPr>
          <p:cNvSpPr>
            <a:spLocks noGrp="1"/>
          </p:cNvSpPr>
          <p:nvPr>
            <p:ph type="title"/>
          </p:nvPr>
        </p:nvSpPr>
        <p:spPr>
          <a:xfrm>
            <a:off x="643626" y="-96820"/>
            <a:ext cx="10212022" cy="715833"/>
          </a:xfrm>
        </p:spPr>
        <p:txBody>
          <a:bodyPr>
            <a:normAutofit fontScale="90000"/>
          </a:bodyPr>
          <a:lstStyle/>
          <a:p>
            <a:pPr algn="ctr"/>
            <a:r>
              <a:rPr lang="it-IT" dirty="0"/>
              <a:t>Abraham Lincoln</a:t>
            </a:r>
          </a:p>
        </p:txBody>
      </p:sp>
      <p:sp>
        <p:nvSpPr>
          <p:cNvPr id="3" name="Segnaposto contenuto 2">
            <a:extLst>
              <a:ext uri="{FF2B5EF4-FFF2-40B4-BE49-F238E27FC236}">
                <a16:creationId xmlns:a16="http://schemas.microsoft.com/office/drawing/2014/main" id="{E42C9FF9-CC27-3B4F-82DC-4ECC2F6CC0CA}"/>
              </a:ext>
            </a:extLst>
          </p:cNvPr>
          <p:cNvSpPr>
            <a:spLocks noGrp="1"/>
          </p:cNvSpPr>
          <p:nvPr>
            <p:ph idx="1"/>
          </p:nvPr>
        </p:nvSpPr>
        <p:spPr>
          <a:xfrm>
            <a:off x="643626" y="522195"/>
            <a:ext cx="10861963" cy="2476499"/>
          </a:xfrm>
        </p:spPr>
        <p:txBody>
          <a:bodyPr/>
          <a:lstStyle/>
          <a:p>
            <a:pPr marL="0" indent="0" algn="just">
              <a:buNone/>
            </a:pPr>
            <a:r>
              <a:rPr lang="it-IT" b="1" i="0" dirty="0">
                <a:effectLst/>
                <a:latin typeface="-apple-system"/>
              </a:rPr>
              <a:t>Abraham Lincoln</a:t>
            </a:r>
            <a:r>
              <a:rPr lang="it-IT" b="0" i="0" dirty="0">
                <a:effectLst/>
                <a:latin typeface="-apple-system"/>
              </a:rPr>
              <a:t> </a:t>
            </a:r>
            <a:r>
              <a:rPr lang="it-IT" b="0" i="0" dirty="0" err="1">
                <a:effectLst/>
                <a:latin typeface="-apple-system"/>
              </a:rPr>
              <a:t>was</a:t>
            </a:r>
            <a:r>
              <a:rPr lang="it-IT" b="0" i="0" dirty="0">
                <a:effectLst/>
                <a:latin typeface="-apple-system"/>
              </a:rPr>
              <a:t> an American </a:t>
            </a:r>
            <a:r>
              <a:rPr lang="it-IT" b="0" i="0" dirty="0" err="1">
                <a:effectLst/>
                <a:latin typeface="-apple-system"/>
              </a:rPr>
              <a:t>statesman</a:t>
            </a:r>
            <a:r>
              <a:rPr lang="it-IT" b="0" i="0" dirty="0">
                <a:effectLst/>
                <a:latin typeface="-apple-system"/>
              </a:rPr>
              <a:t> and </a:t>
            </a:r>
            <a:r>
              <a:rPr lang="it-IT" b="0" i="0" dirty="0" err="1">
                <a:effectLst/>
                <a:latin typeface="-apple-system"/>
              </a:rPr>
              <a:t>lawyer</a:t>
            </a:r>
            <a:r>
              <a:rPr lang="it-IT" b="0" i="0" dirty="0">
                <a:effectLst/>
                <a:latin typeface="-apple-system"/>
              </a:rPr>
              <a:t> </a:t>
            </a:r>
            <a:r>
              <a:rPr lang="it-IT" b="0" i="0" dirty="0" err="1">
                <a:effectLst/>
                <a:latin typeface="-apple-system"/>
              </a:rPr>
              <a:t>who</a:t>
            </a:r>
            <a:r>
              <a:rPr lang="it-IT" b="0" i="0" dirty="0">
                <a:effectLst/>
                <a:latin typeface="-apple-system"/>
              </a:rPr>
              <a:t> </a:t>
            </a:r>
            <a:r>
              <a:rPr lang="it-IT" b="0" i="0" dirty="0" err="1">
                <a:effectLst/>
                <a:latin typeface="-apple-system"/>
              </a:rPr>
              <a:t>served</a:t>
            </a:r>
            <a:r>
              <a:rPr lang="it-IT" b="0" i="0" dirty="0">
                <a:effectLst/>
                <a:latin typeface="-apple-system"/>
              </a:rPr>
              <a:t> </a:t>
            </a:r>
            <a:r>
              <a:rPr lang="it-IT" b="0" i="0" dirty="0" err="1">
                <a:effectLst/>
                <a:latin typeface="-apple-system"/>
              </a:rPr>
              <a:t>as</a:t>
            </a:r>
            <a:r>
              <a:rPr lang="it-IT" b="0" i="0" dirty="0">
                <a:effectLst/>
                <a:latin typeface="-apple-system"/>
              </a:rPr>
              <a:t> the 16th </a:t>
            </a:r>
            <a:r>
              <a:rPr lang="it-IT" dirty="0" err="1">
                <a:latin typeface="-apple-system"/>
              </a:rPr>
              <a:t>president</a:t>
            </a:r>
            <a:r>
              <a:rPr lang="it-IT" dirty="0">
                <a:latin typeface="-apple-system"/>
              </a:rPr>
              <a:t> of the </a:t>
            </a:r>
            <a:r>
              <a:rPr lang="it-IT" dirty="0" err="1">
                <a:latin typeface="-apple-system"/>
              </a:rPr>
              <a:t>United</a:t>
            </a:r>
            <a:r>
              <a:rPr lang="it-IT" dirty="0">
                <a:latin typeface="-apple-system"/>
              </a:rPr>
              <a:t> </a:t>
            </a:r>
            <a:r>
              <a:rPr lang="it-IT" dirty="0" err="1">
                <a:latin typeface="-apple-system"/>
              </a:rPr>
              <a:t>States</a:t>
            </a:r>
            <a:r>
              <a:rPr lang="it-IT" b="0" i="0" dirty="0">
                <a:effectLst/>
                <a:latin typeface="-apple-system"/>
              </a:rPr>
              <a:t> (1861–1865). Lincoln led the </a:t>
            </a:r>
            <a:r>
              <a:rPr lang="it-IT" b="0" i="0" dirty="0" err="1">
                <a:effectLst/>
                <a:latin typeface="-apple-system"/>
              </a:rPr>
              <a:t>nation</a:t>
            </a:r>
            <a:r>
              <a:rPr lang="it-IT" b="0" i="0" dirty="0">
                <a:effectLst/>
                <a:latin typeface="-apple-system"/>
              </a:rPr>
              <a:t> </a:t>
            </a:r>
            <a:r>
              <a:rPr lang="it-IT" b="0" i="0" dirty="0" err="1">
                <a:effectLst/>
                <a:latin typeface="-apple-system"/>
              </a:rPr>
              <a:t>through</a:t>
            </a:r>
            <a:r>
              <a:rPr lang="it-IT" b="0" i="0" dirty="0">
                <a:effectLst/>
                <a:latin typeface="-apple-system"/>
              </a:rPr>
              <a:t> </a:t>
            </a:r>
            <a:r>
              <a:rPr lang="it-IT" b="0" i="0" dirty="0" err="1">
                <a:effectLst/>
                <a:latin typeface="-apple-system"/>
              </a:rPr>
              <a:t>its</a:t>
            </a:r>
            <a:r>
              <a:rPr lang="it-IT" b="0" i="0" dirty="0">
                <a:effectLst/>
                <a:latin typeface="-apple-system"/>
              </a:rPr>
              <a:t> </a:t>
            </a:r>
            <a:r>
              <a:rPr lang="it-IT" b="0" i="0" dirty="0" err="1">
                <a:effectLst/>
                <a:latin typeface="-apple-system"/>
              </a:rPr>
              <a:t>greatest</a:t>
            </a:r>
            <a:r>
              <a:rPr lang="it-IT" b="0" i="0" dirty="0">
                <a:effectLst/>
                <a:latin typeface="-apple-system"/>
              </a:rPr>
              <a:t> moral, </a:t>
            </a:r>
            <a:r>
              <a:rPr lang="it-IT" b="0" i="0" dirty="0" err="1">
                <a:effectLst/>
                <a:latin typeface="-apple-system"/>
              </a:rPr>
              <a:t>constitutional</a:t>
            </a:r>
            <a:r>
              <a:rPr lang="it-IT" b="0" i="0" dirty="0">
                <a:effectLst/>
                <a:latin typeface="-apple-system"/>
              </a:rPr>
              <a:t>, and </a:t>
            </a:r>
            <a:r>
              <a:rPr lang="it-IT" b="0" i="0" dirty="0" err="1">
                <a:effectLst/>
                <a:latin typeface="-apple-system"/>
              </a:rPr>
              <a:t>political</a:t>
            </a:r>
            <a:r>
              <a:rPr lang="it-IT" b="0" i="0" dirty="0">
                <a:effectLst/>
                <a:latin typeface="-apple-system"/>
              </a:rPr>
              <a:t> </a:t>
            </a:r>
            <a:r>
              <a:rPr lang="it-IT" b="0" i="0" dirty="0" err="1">
                <a:effectLst/>
                <a:latin typeface="-apple-system"/>
              </a:rPr>
              <a:t>crisis</a:t>
            </a:r>
            <a:r>
              <a:rPr lang="it-IT" b="0" i="0" dirty="0">
                <a:effectLst/>
                <a:latin typeface="-apple-system"/>
              </a:rPr>
              <a:t> in the </a:t>
            </a:r>
            <a:r>
              <a:rPr lang="it-IT" dirty="0">
                <a:latin typeface="-apple-system"/>
              </a:rPr>
              <a:t>American </a:t>
            </a:r>
            <a:r>
              <a:rPr lang="it-IT" dirty="0" err="1">
                <a:latin typeface="-apple-system"/>
              </a:rPr>
              <a:t>Civil</a:t>
            </a:r>
            <a:r>
              <a:rPr lang="it-IT" dirty="0">
                <a:latin typeface="-apple-system"/>
              </a:rPr>
              <a:t> War.</a:t>
            </a:r>
            <a:r>
              <a:rPr lang="it-IT" b="0" i="0" dirty="0">
                <a:effectLst/>
                <a:latin typeface="-apple-system"/>
              </a:rPr>
              <a:t> He </a:t>
            </a:r>
            <a:r>
              <a:rPr lang="it-IT" b="0" i="0" dirty="0" err="1">
                <a:effectLst/>
                <a:latin typeface="-apple-system"/>
              </a:rPr>
              <a:t>preserved</a:t>
            </a:r>
            <a:r>
              <a:rPr lang="it-IT" b="0" i="0" dirty="0">
                <a:effectLst/>
                <a:latin typeface="-apple-system"/>
              </a:rPr>
              <a:t> </a:t>
            </a:r>
            <a:r>
              <a:rPr lang="it-IT" b="0" i="0" dirty="0" smtClean="0">
                <a:effectLst/>
                <a:latin typeface="-apple-system"/>
              </a:rPr>
              <a:t>the</a:t>
            </a:r>
            <a:r>
              <a:rPr lang="it-IT" b="0" i="0" dirty="0">
                <a:effectLst/>
                <a:latin typeface="-apple-system"/>
              </a:rPr>
              <a:t> </a:t>
            </a:r>
            <a:r>
              <a:rPr lang="it-IT" dirty="0">
                <a:latin typeface="-apple-system"/>
              </a:rPr>
              <a:t>Union</a:t>
            </a:r>
            <a:r>
              <a:rPr lang="it-IT" b="0" i="0" dirty="0">
                <a:effectLst/>
                <a:latin typeface="-apple-system"/>
              </a:rPr>
              <a:t>, </a:t>
            </a:r>
            <a:r>
              <a:rPr lang="it-IT" dirty="0" err="1">
                <a:latin typeface="-apple-system"/>
              </a:rPr>
              <a:t>abolished</a:t>
            </a:r>
            <a:r>
              <a:rPr lang="it-IT" dirty="0">
                <a:latin typeface="-apple-system"/>
              </a:rPr>
              <a:t> </a:t>
            </a:r>
            <a:r>
              <a:rPr lang="it-IT" dirty="0" err="1">
                <a:latin typeface="-apple-system"/>
              </a:rPr>
              <a:t>slavery</a:t>
            </a:r>
            <a:r>
              <a:rPr lang="it-IT" b="0" i="0" dirty="0">
                <a:effectLst/>
                <a:latin typeface="-apple-system"/>
              </a:rPr>
              <a:t>, </a:t>
            </a:r>
            <a:r>
              <a:rPr lang="it-IT" b="0" i="0" dirty="0" err="1">
                <a:effectLst/>
                <a:latin typeface="-apple-system"/>
              </a:rPr>
              <a:t>strengthened</a:t>
            </a:r>
            <a:r>
              <a:rPr lang="it-IT" b="0" i="0" dirty="0">
                <a:effectLst/>
                <a:latin typeface="-apple-system"/>
              </a:rPr>
              <a:t> the </a:t>
            </a:r>
            <a:r>
              <a:rPr lang="it-IT" dirty="0" err="1">
                <a:latin typeface="-apple-system"/>
              </a:rPr>
              <a:t>federal</a:t>
            </a:r>
            <a:r>
              <a:rPr lang="it-IT" dirty="0">
                <a:latin typeface="-apple-system"/>
              </a:rPr>
              <a:t> </a:t>
            </a:r>
            <a:r>
              <a:rPr lang="it-IT" dirty="0" err="1">
                <a:latin typeface="-apple-system"/>
              </a:rPr>
              <a:t>government</a:t>
            </a:r>
            <a:r>
              <a:rPr lang="it-IT" b="0" i="0" dirty="0">
                <a:effectLst/>
                <a:latin typeface="-apple-system"/>
              </a:rPr>
              <a:t>, and </a:t>
            </a:r>
            <a:r>
              <a:rPr lang="it-IT" b="0" i="0" dirty="0" err="1">
                <a:effectLst/>
                <a:latin typeface="-apple-system"/>
              </a:rPr>
              <a:t>modernized</a:t>
            </a:r>
            <a:r>
              <a:rPr lang="it-IT" b="0" i="0" dirty="0">
                <a:effectLst/>
                <a:latin typeface="-apple-system"/>
              </a:rPr>
              <a:t> the </a:t>
            </a:r>
            <a:r>
              <a:rPr lang="it-IT" dirty="0">
                <a:latin typeface="-apple-system"/>
              </a:rPr>
              <a:t>U.S. economy</a:t>
            </a:r>
            <a:r>
              <a:rPr lang="it-IT" b="0" i="0" dirty="0">
                <a:effectLst/>
                <a:latin typeface="-apple-system"/>
              </a:rPr>
              <a:t>.</a:t>
            </a:r>
            <a:endParaRPr lang="it-IT" dirty="0"/>
          </a:p>
        </p:txBody>
      </p:sp>
      <p:pic>
        <p:nvPicPr>
          <p:cNvPr id="4" name="Immagine 4">
            <a:extLst>
              <a:ext uri="{FF2B5EF4-FFF2-40B4-BE49-F238E27FC236}">
                <a16:creationId xmlns:a16="http://schemas.microsoft.com/office/drawing/2014/main" id="{25D7ED4D-444D-1940-ABE4-C6155E67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808" y="2558821"/>
            <a:ext cx="6797598" cy="3556900"/>
          </a:xfrm>
          <a:prstGeom prst="rect">
            <a:avLst/>
          </a:prstGeom>
        </p:spPr>
      </p:pic>
    </p:spTree>
    <p:extLst>
      <p:ext uri="{BB962C8B-B14F-4D97-AF65-F5344CB8AC3E}">
        <p14:creationId xmlns:p14="http://schemas.microsoft.com/office/powerpoint/2010/main" val="61959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2022424" y="2389859"/>
            <a:ext cx="8229627" cy="1145009"/>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355" dirty="0" smtClean="0"/>
              <a:t>THE SUMMARY OF THE STORY</a:t>
            </a:r>
            <a:endParaRPr lang="it-IT" sz="4355" dirty="0"/>
          </a:p>
        </p:txBody>
      </p:sp>
      <p:sp>
        <p:nvSpPr>
          <p:cNvPr id="4" name="Segnaposto piè di pagina 3"/>
          <p:cNvSpPr>
            <a:spLocks noGrp="1"/>
          </p:cNvSpPr>
          <p:nvPr>
            <p:ph type="ftr" sz="quarter" idx="11"/>
          </p:nvPr>
        </p:nvSpPr>
        <p:spPr>
          <a:xfrm>
            <a:off x="4425876" y="3395168"/>
            <a:ext cx="7305900" cy="279400"/>
          </a:xfrm>
        </p:spPr>
        <p:txBody>
          <a:bodyPr/>
          <a:lstStyle/>
          <a:p>
            <a:r>
              <a:rPr lang="it-IT" sz="2000" dirty="0" smtClean="0"/>
              <a:t>                                              By Domenico Coppola 2B</a:t>
            </a:r>
            <a:endParaRPr lang="it-IT" sz="2000" dirty="0"/>
          </a:p>
        </p:txBody>
      </p:sp>
    </p:spTree>
    <p:extLst>
      <p:ext uri="{BB962C8B-B14F-4D97-AF65-F5344CB8AC3E}">
        <p14:creationId xmlns:p14="http://schemas.microsoft.com/office/powerpoint/2010/main" val="311028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3"/>
          <p:cNvSpPr txBox="1"/>
          <p:nvPr/>
        </p:nvSpPr>
        <p:spPr>
          <a:xfrm rot="12000">
            <a:off x="1694273" y="873503"/>
            <a:ext cx="2416732" cy="2967356"/>
          </a:xfrm>
          <a:prstGeom prst="rect">
            <a:avLst/>
          </a:prstGeom>
          <a:noFill/>
          <a:ln>
            <a:noFill/>
          </a:ln>
        </p:spPr>
        <p:txBody>
          <a:bodyPr spcFirstLastPara="1" wrap="square" lIns="81646" tIns="40823" rIns="81646" bIns="40823" anchor="t" anchorCtr="0">
            <a:noAutofit/>
          </a:bodyPr>
          <a:lstStyle/>
          <a:p>
            <a:r>
              <a:rPr lang="it-IT" sz="1089" dirty="0">
                <a:latin typeface="Comic Sans MS"/>
                <a:ea typeface="Comic Sans MS"/>
                <a:cs typeface="Comic Sans MS"/>
                <a:sym typeface="Comic Sans MS"/>
              </a:rPr>
              <a:t>Tom </a:t>
            </a:r>
            <a:r>
              <a:rPr lang="it-IT" sz="1089" dirty="0" err="1">
                <a:latin typeface="Comic Sans MS"/>
                <a:ea typeface="Comic Sans MS"/>
                <a:cs typeface="Comic Sans MS"/>
                <a:sym typeface="Comic Sans MS"/>
              </a:rPr>
              <a:t>Sawyer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lived</a:t>
            </a:r>
            <a:r>
              <a:rPr lang="it-IT" sz="1089" dirty="0">
                <a:latin typeface="Comic Sans MS"/>
                <a:ea typeface="Comic Sans MS"/>
                <a:cs typeface="Comic Sans MS"/>
                <a:sym typeface="Comic Sans MS"/>
              </a:rPr>
              <a:t> with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Polly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parents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were</a:t>
            </a:r>
            <a:r>
              <a:rPr lang="it-IT" sz="1089" dirty="0">
                <a:latin typeface="Comic Sans MS"/>
                <a:ea typeface="Comic Sans MS"/>
                <a:cs typeface="Comic Sans MS"/>
                <a:sym typeface="Comic Sans MS"/>
              </a:rPr>
              <a:t> dead. He </a:t>
            </a:r>
            <a:r>
              <a:rPr lang="it-IT" sz="1089" dirty="0" err="1">
                <a:latin typeface="Comic Sans MS"/>
                <a:ea typeface="Comic Sans MS"/>
                <a:cs typeface="Comic Sans MS"/>
                <a:sym typeface="Comic Sans MS"/>
              </a:rPr>
              <a:t>loved</a:t>
            </a:r>
            <a:r>
              <a:rPr lang="it-IT" sz="1089" dirty="0">
                <a:latin typeface="Comic Sans MS"/>
                <a:ea typeface="Comic Sans MS"/>
                <a:cs typeface="Comic Sans MS"/>
                <a:sym typeface="Comic Sans MS"/>
              </a:rPr>
              <a:t> to play and </a:t>
            </a:r>
            <a:r>
              <a:rPr lang="it-IT" sz="1089" dirty="0" err="1">
                <a:latin typeface="Comic Sans MS"/>
                <a:ea typeface="Comic Sans MS"/>
                <a:cs typeface="Comic Sans MS"/>
                <a:sym typeface="Comic Sans MS"/>
              </a:rPr>
              <a:t>adventure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Friday</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go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Polly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paint</a:t>
            </a:r>
            <a:r>
              <a:rPr lang="it-IT" sz="1089" dirty="0">
                <a:latin typeface="Comic Sans MS"/>
                <a:ea typeface="Comic Sans MS"/>
                <a:cs typeface="Comic Sans MS"/>
                <a:sym typeface="Comic Sans MS"/>
              </a:rPr>
              <a:t> an </a:t>
            </a:r>
            <a:r>
              <a:rPr lang="it-IT" sz="1089" dirty="0" err="1">
                <a:latin typeface="Comic Sans MS"/>
                <a:ea typeface="Comic Sans MS"/>
                <a:cs typeface="Comic Sans MS"/>
                <a:sym typeface="Comic Sans MS"/>
              </a:rPr>
              <a:t>entire</a:t>
            </a:r>
            <a:r>
              <a:rPr lang="it-IT" sz="1089" dirty="0">
                <a:latin typeface="Comic Sans MS"/>
                <a:ea typeface="Comic Sans MS"/>
                <a:cs typeface="Comic Sans MS"/>
                <a:sym typeface="Comic Sans MS"/>
              </a:rPr>
              <a:t> fence </a:t>
            </a:r>
            <a:r>
              <a:rPr lang="it-IT" sz="1089" dirty="0" err="1">
                <a:latin typeface="Comic Sans MS"/>
                <a:ea typeface="Comic Sans MS"/>
                <a:cs typeface="Comic Sans MS"/>
                <a:sym typeface="Comic Sans MS"/>
              </a:rPr>
              <a:t>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punishment</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convinced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friend to </a:t>
            </a:r>
            <a:r>
              <a:rPr lang="it-IT" sz="1089" dirty="0" err="1">
                <a:latin typeface="Comic Sans MS"/>
                <a:ea typeface="Comic Sans MS"/>
                <a:cs typeface="Comic Sans MS"/>
                <a:sym typeface="Comic Sans MS"/>
              </a:rPr>
              <a:t>paint</a:t>
            </a:r>
            <a:r>
              <a:rPr lang="it-IT" sz="1089" dirty="0">
                <a:latin typeface="Comic Sans MS"/>
                <a:ea typeface="Comic Sans MS"/>
                <a:cs typeface="Comic Sans MS"/>
                <a:sym typeface="Comic Sans MS"/>
              </a:rPr>
              <a:t> the fence for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in </a:t>
            </a:r>
            <a:r>
              <a:rPr lang="it-IT" sz="1089" dirty="0" err="1">
                <a:latin typeface="Comic Sans MS"/>
                <a:ea typeface="Comic Sans MS"/>
                <a:cs typeface="Comic Sans MS"/>
                <a:sym typeface="Comic Sans MS"/>
              </a:rPr>
              <a:t>exchange</a:t>
            </a:r>
            <a:r>
              <a:rPr lang="it-IT" sz="1089" dirty="0">
                <a:latin typeface="Comic Sans MS"/>
                <a:ea typeface="Comic Sans MS"/>
                <a:cs typeface="Comic Sans MS"/>
                <a:sym typeface="Comic Sans MS"/>
              </a:rPr>
              <a:t> for </a:t>
            </a:r>
            <a:r>
              <a:rPr lang="it-IT" sz="1089" dirty="0" err="1">
                <a:latin typeface="Comic Sans MS"/>
                <a:ea typeface="Comic Sans MS"/>
                <a:cs typeface="Comic Sans MS"/>
                <a:sym typeface="Comic Sans MS"/>
              </a:rPr>
              <a:t>fruit</a:t>
            </a:r>
            <a:r>
              <a:rPr lang="it-IT" sz="1089" dirty="0">
                <a:latin typeface="Comic Sans MS"/>
                <a:ea typeface="Comic Sans MS"/>
                <a:cs typeface="Comic Sans MS"/>
                <a:sym typeface="Comic Sans MS"/>
              </a:rPr>
              <a:t>.</a:t>
            </a:r>
            <a:endParaRPr sz="1089" dirty="0">
              <a:latin typeface="Arial"/>
              <a:ea typeface="Arial"/>
              <a:cs typeface="Arial"/>
              <a:sym typeface="Arial"/>
            </a:endParaRPr>
          </a:p>
          <a:p>
            <a:r>
              <a:rPr lang="it-IT" sz="1089" dirty="0" err="1">
                <a:latin typeface="Comic Sans MS"/>
                <a:ea typeface="Comic Sans MS"/>
                <a:cs typeface="Comic Sans MS"/>
                <a:sym typeface="Comic Sans MS"/>
              </a:rPr>
              <a:t>There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 new girl in the yard. </a:t>
            </a:r>
            <a:r>
              <a:rPr lang="it-IT" sz="1089" dirty="0" err="1">
                <a:latin typeface="Comic Sans MS"/>
                <a:ea typeface="Comic Sans MS"/>
                <a:cs typeface="Comic Sans MS"/>
                <a:sym typeface="Comic Sans MS"/>
              </a:rPr>
              <a:t>She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returned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waited</a:t>
            </a:r>
            <a:r>
              <a:rPr lang="it-IT" sz="1089" dirty="0">
                <a:latin typeface="Comic Sans MS"/>
                <a:ea typeface="Comic Sans MS"/>
                <a:cs typeface="Comic Sans MS"/>
                <a:sym typeface="Comic Sans MS"/>
              </a:rPr>
              <a:t> for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she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did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return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happy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painted</a:t>
            </a:r>
            <a:r>
              <a:rPr lang="it-IT" sz="1089" dirty="0">
                <a:latin typeface="Comic Sans MS"/>
                <a:ea typeface="Comic Sans MS"/>
                <a:cs typeface="Comic Sans MS"/>
                <a:sym typeface="Comic Sans MS"/>
              </a:rPr>
              <a:t> the fence.</a:t>
            </a:r>
            <a:endParaRPr sz="1089" dirty="0">
              <a:latin typeface="Arial"/>
              <a:ea typeface="Arial"/>
              <a:cs typeface="Arial"/>
              <a:sym typeface="Arial"/>
            </a:endParaRPr>
          </a:p>
        </p:txBody>
      </p:sp>
      <p:pic>
        <p:nvPicPr>
          <p:cNvPr id="230" name="Google Shape;230;p53"/>
          <p:cNvPicPr preferRelativeResize="0"/>
          <p:nvPr/>
        </p:nvPicPr>
        <p:blipFill rotWithShape="1">
          <a:blip r:embed="rId3">
            <a:alphaModFix/>
          </a:blip>
          <a:srcRect/>
          <a:stretch/>
        </p:blipFill>
        <p:spPr>
          <a:xfrm>
            <a:off x="4116177" y="1539600"/>
            <a:ext cx="3461806" cy="2592109"/>
          </a:xfrm>
          <a:prstGeom prst="rect">
            <a:avLst/>
          </a:prstGeom>
          <a:noFill/>
          <a:ln>
            <a:noFill/>
          </a:ln>
        </p:spPr>
      </p:pic>
      <p:sp>
        <p:nvSpPr>
          <p:cNvPr id="231" name="Google Shape;231;p53"/>
          <p:cNvSpPr txBox="1"/>
          <p:nvPr/>
        </p:nvSpPr>
        <p:spPr>
          <a:xfrm rot="21600">
            <a:off x="7849481" y="1189425"/>
            <a:ext cx="2652854" cy="4930787"/>
          </a:xfrm>
          <a:prstGeom prst="rect">
            <a:avLst/>
          </a:prstGeom>
          <a:noFill/>
          <a:ln>
            <a:noFill/>
          </a:ln>
        </p:spPr>
        <p:txBody>
          <a:bodyPr spcFirstLastPara="1" wrap="square" lIns="81646" tIns="40823" rIns="81646" bIns="40823" anchor="t" anchorCtr="0">
            <a:noAutofit/>
          </a:bodyPr>
          <a:lstStyle/>
          <a:p>
            <a:r>
              <a:rPr lang="it-IT" sz="1089">
                <a:latin typeface="Comic Sans MS"/>
                <a:ea typeface="Comic Sans MS"/>
                <a:cs typeface="Comic Sans MS"/>
                <a:sym typeface="Comic Sans MS"/>
              </a:rPr>
              <a:t>Tom's friend Huck didn't have a home. Huck's father is a drunkard. In the city nobody loved him. Tom didn’t go to  school and was sitting next to Becky. As they returned home Tom declared himself to Becky and the girl to him .Becky got angry because she discovered that Amy was Tom's promised girlfriend. At midnight Tom met Huck and they went to the graveyard. They heard noises and hid behind some trees: it was Doctor Robinson, Injun Joe and Muff Potter</a:t>
            </a:r>
            <a:r>
              <a:rPr lang="it-IT" sz="1633">
                <a:latin typeface="Arial"/>
                <a:ea typeface="Arial"/>
                <a:cs typeface="Arial"/>
                <a:sym typeface="Arial"/>
              </a:rPr>
              <a:t> </a:t>
            </a:r>
            <a:r>
              <a:rPr lang="it-IT" sz="1089">
                <a:latin typeface="Comic Sans MS"/>
                <a:ea typeface="Comic Sans MS"/>
                <a:cs typeface="Comic Sans MS"/>
                <a:sym typeface="Comic Sans MS"/>
              </a:rPr>
              <a:t>who were arguing. Injun Joe kills the doctor with his knife. The boys ran away frightened and decided not to say anything to anyone. Injun Joe accused Muff Potter.</a:t>
            </a:r>
            <a:endParaRPr sz="1089">
              <a:latin typeface="Arial"/>
              <a:ea typeface="Arial"/>
              <a:cs typeface="Arial"/>
              <a:sym typeface="Arial"/>
            </a:endParaRPr>
          </a:p>
        </p:txBody>
      </p:sp>
      <p:sp>
        <p:nvSpPr>
          <p:cNvPr id="232" name="Google Shape;232;p53"/>
          <p:cNvSpPr txBox="1"/>
          <p:nvPr/>
        </p:nvSpPr>
        <p:spPr>
          <a:xfrm>
            <a:off x="2902639" y="4411408"/>
            <a:ext cx="6074490" cy="1236126"/>
          </a:xfrm>
          <a:prstGeom prst="rect">
            <a:avLst/>
          </a:prstGeom>
          <a:noFill/>
          <a:ln>
            <a:noFill/>
          </a:ln>
        </p:spPr>
        <p:txBody>
          <a:bodyPr spcFirstLastPara="1" wrap="square" lIns="81646" tIns="40823" rIns="81646" bIns="40823" anchor="t" anchorCtr="0">
            <a:noAutofit/>
          </a:bodyPr>
          <a:lstStyle/>
          <a:p>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sick</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did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a:t>
            </a:r>
            <a:r>
              <a:rPr lang="it-IT" sz="1089" dirty="0">
                <a:latin typeface="Comic Sans MS"/>
                <a:ea typeface="Comic Sans MS"/>
                <a:cs typeface="Comic Sans MS"/>
                <a:sym typeface="Comic Sans MS"/>
              </a:rPr>
              <a:t> go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so 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told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also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sick</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couldn’t</a:t>
            </a:r>
            <a:r>
              <a:rPr lang="it-IT" sz="1089" dirty="0">
                <a:latin typeface="Comic Sans MS"/>
                <a:ea typeface="Comic Sans MS"/>
                <a:cs typeface="Comic Sans MS"/>
                <a:sym typeface="Comic Sans MS"/>
              </a:rPr>
              <a:t> go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either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gave</a:t>
            </a:r>
            <a:r>
              <a:rPr lang="it-IT" sz="1089" dirty="0">
                <a:latin typeface="Comic Sans MS"/>
                <a:ea typeface="Comic Sans MS"/>
                <a:cs typeface="Comic Sans MS"/>
                <a:sym typeface="Comic Sans MS"/>
              </a:rPr>
              <a:t> Tom some medicine </a:t>
            </a:r>
            <a:r>
              <a:rPr lang="it-IT" sz="1089" dirty="0" err="1">
                <a:latin typeface="Comic Sans MS"/>
                <a:ea typeface="Comic Sans MS"/>
                <a:cs typeface="Comic Sans MS"/>
                <a:sym typeface="Comic Sans MS"/>
              </a:rPr>
              <a:t>which</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gave</a:t>
            </a:r>
            <a:r>
              <a:rPr lang="it-IT" sz="1089" dirty="0">
                <a:latin typeface="Comic Sans MS"/>
                <a:ea typeface="Comic Sans MS"/>
                <a:cs typeface="Comic Sans MS"/>
                <a:sym typeface="Comic Sans MS"/>
              </a:rPr>
              <a:t> to the </a:t>
            </a:r>
            <a:r>
              <a:rPr lang="it-IT" sz="1089" dirty="0" err="1">
                <a:latin typeface="Comic Sans MS"/>
                <a:ea typeface="Comic Sans MS"/>
                <a:cs typeface="Comic Sans MS"/>
                <a:sym typeface="Comic Sans MS"/>
              </a:rPr>
              <a:t>cat</a:t>
            </a:r>
            <a:r>
              <a:rPr lang="it-IT" sz="1089" dirty="0">
                <a:latin typeface="Comic Sans MS"/>
                <a:ea typeface="Comic Sans MS"/>
                <a:cs typeface="Comic Sans MS"/>
                <a:sym typeface="Comic Sans MS"/>
              </a:rPr>
              <a:t> Peter </a:t>
            </a:r>
            <a:r>
              <a:rPr lang="it-IT" sz="1089" dirty="0" err="1">
                <a:latin typeface="Comic Sans MS"/>
                <a:ea typeface="Comic Sans MS"/>
                <a:cs typeface="Comic Sans MS"/>
                <a:sym typeface="Comic Sans MS"/>
              </a:rPr>
              <a:t>who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ran</a:t>
            </a:r>
            <a:r>
              <a:rPr lang="it-IT" sz="1089" dirty="0">
                <a:latin typeface="Comic Sans MS"/>
                <a:ea typeface="Comic Sans MS"/>
                <a:cs typeface="Comic Sans MS"/>
                <a:sym typeface="Comic Sans MS"/>
              </a:rPr>
              <a:t> out the </a:t>
            </a:r>
            <a:r>
              <a:rPr lang="it-IT" sz="1089" dirty="0" err="1">
                <a:latin typeface="Comic Sans MS"/>
                <a:ea typeface="Comic Sans MS"/>
                <a:cs typeface="Comic Sans MS"/>
                <a:sym typeface="Comic Sans MS"/>
              </a:rPr>
              <a:t>window</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Polly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saw</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everything</a:t>
            </a:r>
            <a:r>
              <a:rPr lang="it-IT" sz="1089" dirty="0">
                <a:latin typeface="Comic Sans MS"/>
                <a:ea typeface="Comic Sans MS"/>
                <a:cs typeface="Comic Sans MS"/>
                <a:sym typeface="Comic Sans MS"/>
              </a:rPr>
              <a:t> and made Tom go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On the way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met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both</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want</a:t>
            </a:r>
            <a:r>
              <a:rPr lang="it-IT" sz="1089" dirty="0">
                <a:latin typeface="Comic Sans MS"/>
                <a:ea typeface="Comic Sans MS"/>
                <a:cs typeface="Comic Sans MS"/>
                <a:sym typeface="Comic Sans MS"/>
              </a:rPr>
              <a:t> to go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changed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their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mind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no </a:t>
            </a:r>
            <a:r>
              <a:rPr lang="it-IT" sz="1089" dirty="0" err="1">
                <a:latin typeface="Comic Sans MS"/>
                <a:ea typeface="Comic Sans MS"/>
                <a:cs typeface="Comic Sans MS"/>
                <a:sym typeface="Comic Sans MS"/>
              </a:rPr>
              <a:t>longer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sick</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gone</a:t>
            </a:r>
            <a:r>
              <a:rPr lang="it-IT" sz="1089" dirty="0">
                <a:latin typeface="Comic Sans MS"/>
                <a:ea typeface="Comic Sans MS"/>
                <a:cs typeface="Comic Sans MS"/>
                <a:sym typeface="Comic Sans MS"/>
              </a:rPr>
              <a:t> back to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Later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Tom and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for an </a:t>
            </a:r>
            <a:r>
              <a:rPr lang="it-IT" sz="1089" dirty="0" err="1">
                <a:latin typeface="Comic Sans MS"/>
                <a:ea typeface="Comic Sans MS"/>
                <a:cs typeface="Comic Sans MS"/>
                <a:sym typeface="Comic Sans MS"/>
              </a:rPr>
              <a:t>adventure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returned</a:t>
            </a:r>
            <a:r>
              <a:rPr lang="it-IT" sz="1089" dirty="0">
                <a:latin typeface="Comic Sans MS"/>
                <a:ea typeface="Comic Sans MS"/>
                <a:cs typeface="Comic Sans MS"/>
                <a:sym typeface="Comic Sans MS"/>
              </a:rPr>
              <a:t> home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have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food</a:t>
            </a:r>
            <a:r>
              <a:rPr lang="it-IT" sz="1089" dirty="0">
                <a:latin typeface="Comic Sans MS"/>
                <a:ea typeface="Comic Sans MS"/>
                <a:cs typeface="Comic Sans MS"/>
                <a:sym typeface="Comic Sans MS"/>
              </a:rPr>
              <a:t>.</a:t>
            </a:r>
            <a:endParaRPr sz="1089" dirty="0">
              <a:latin typeface="Arial"/>
              <a:ea typeface="Arial"/>
              <a:cs typeface="Arial"/>
              <a:sym typeface="Arial"/>
            </a:endParaRPr>
          </a:p>
        </p:txBody>
      </p:sp>
      <p:sp>
        <p:nvSpPr>
          <p:cNvPr id="2" name="Segnaposto piè di pagina 1"/>
          <p:cNvSpPr>
            <a:spLocks noGrp="1"/>
          </p:cNvSpPr>
          <p:nvPr>
            <p:ph type="ftr" sz="quarter" idx="11"/>
          </p:nvPr>
        </p:nvSpPr>
        <p:spPr/>
        <p:txBody>
          <a:bodyPr/>
          <a:lstStyle/>
          <a:p>
            <a:r>
              <a:rPr lang="it-IT" sz="1600" dirty="0" smtClean="0"/>
              <a:t>By Domenico Coppola</a:t>
            </a:r>
            <a:endParaRPr lang="it-IT" sz="1600" dirty="0"/>
          </a:p>
        </p:txBody>
      </p:sp>
    </p:spTree>
    <p:extLst>
      <p:ext uri="{BB962C8B-B14F-4D97-AF65-F5344CB8AC3E}">
        <p14:creationId xmlns:p14="http://schemas.microsoft.com/office/powerpoint/2010/main" val="23667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54"/>
          <p:cNvSpPr txBox="1"/>
          <p:nvPr/>
        </p:nvSpPr>
        <p:spPr>
          <a:xfrm>
            <a:off x="1538543" y="639782"/>
            <a:ext cx="7369728" cy="1236126"/>
          </a:xfrm>
          <a:prstGeom prst="rect">
            <a:avLst/>
          </a:prstGeom>
          <a:noFill/>
          <a:ln>
            <a:noFill/>
          </a:ln>
        </p:spPr>
        <p:txBody>
          <a:bodyPr spcFirstLastPara="1" wrap="square" lIns="81646" tIns="40823" rIns="81646" bIns="40823" anchor="t" anchorCtr="0">
            <a:noAutofit/>
          </a:bodyPr>
          <a:lstStyle/>
          <a:p>
            <a:r>
              <a:rPr lang="it-IT" sz="1089" dirty="0">
                <a:latin typeface="Comic Sans MS"/>
                <a:ea typeface="Comic Sans MS"/>
                <a:cs typeface="Comic Sans MS"/>
                <a:sym typeface="Comic Sans MS"/>
              </a:rPr>
              <a:t>The </a:t>
            </a:r>
            <a:r>
              <a:rPr lang="it-IT" sz="1089" dirty="0" err="1">
                <a:latin typeface="Comic Sans MS"/>
                <a:ea typeface="Comic Sans MS"/>
                <a:cs typeface="Comic Sans MS"/>
                <a:sym typeface="Comic Sans MS"/>
              </a:rPr>
              <a:t>three</a:t>
            </a:r>
            <a:r>
              <a:rPr lang="it-IT" sz="1089" dirty="0">
                <a:latin typeface="Comic Sans MS"/>
                <a:ea typeface="Comic Sans MS"/>
                <a:cs typeface="Comic Sans MS"/>
                <a:sym typeface="Comic Sans MS"/>
              </a:rPr>
              <a:t> boys </a:t>
            </a:r>
            <a:r>
              <a:rPr lang="it-IT" sz="1089" dirty="0" err="1">
                <a:latin typeface="Comic Sans MS"/>
                <a:ea typeface="Comic Sans MS"/>
                <a:cs typeface="Comic Sans MS"/>
                <a:sym typeface="Comic Sans MS"/>
              </a:rPr>
              <a:t>returned</a:t>
            </a:r>
            <a:r>
              <a:rPr lang="it-IT" sz="1089" dirty="0">
                <a:latin typeface="Comic Sans MS"/>
                <a:ea typeface="Comic Sans MS"/>
                <a:cs typeface="Comic Sans MS"/>
                <a:sym typeface="Comic Sans MS"/>
              </a:rPr>
              <a:t> to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crossed</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with a small boat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found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 </a:t>
            </a:r>
            <a:r>
              <a:rPr lang="it-IT" sz="1089" dirty="0" err="1">
                <a:latin typeface="Comic Sans MS"/>
                <a:ea typeface="Comic Sans MS"/>
                <a:cs typeface="Comic Sans MS"/>
                <a:sym typeface="Comic Sans MS"/>
              </a:rPr>
              <a:t>wonderful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place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no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could</a:t>
            </a:r>
            <a:r>
              <a:rPr lang="it-IT" sz="1089" dirty="0">
                <a:latin typeface="Comic Sans MS"/>
                <a:ea typeface="Comic Sans MS"/>
                <a:cs typeface="Comic Sans MS"/>
                <a:sym typeface="Comic Sans MS"/>
              </a:rPr>
              <a:t> play </a:t>
            </a:r>
            <a:r>
              <a:rPr lang="it-IT" sz="1089" dirty="0" err="1">
                <a:latin typeface="Comic Sans MS"/>
                <a:ea typeface="Comic Sans MS"/>
                <a:cs typeface="Comic Sans MS"/>
                <a:sym typeface="Comic Sans MS"/>
              </a:rPr>
              <a:t>all</a:t>
            </a:r>
            <a:r>
              <a:rPr lang="it-IT" sz="1089" dirty="0">
                <a:latin typeface="Comic Sans MS"/>
                <a:ea typeface="Comic Sans MS"/>
                <a:cs typeface="Comic Sans MS"/>
                <a:sym typeface="Comic Sans MS"/>
              </a:rPr>
              <a:t> the time. In the </a:t>
            </a:r>
            <a:r>
              <a:rPr lang="it-IT" sz="1089" dirty="0" err="1">
                <a:latin typeface="Comic Sans MS"/>
                <a:ea typeface="Comic Sans MS"/>
                <a:cs typeface="Comic Sans MS"/>
                <a:sym typeface="Comic Sans MS"/>
              </a:rPr>
              <a:t>afternoon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heard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noise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coming</a:t>
            </a:r>
            <a:r>
              <a:rPr lang="it-IT" sz="1089" dirty="0">
                <a:latin typeface="Comic Sans MS"/>
                <a:ea typeface="Comic Sans MS"/>
                <a:cs typeface="Comic Sans MS"/>
                <a:sym typeface="Comic Sans MS"/>
              </a:rPr>
              <a:t> from a boat on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 man </a:t>
            </a:r>
            <a:r>
              <a:rPr lang="it-IT" sz="1089" dirty="0" err="1">
                <a:latin typeface="Comic Sans MS"/>
                <a:ea typeface="Comic Sans MS"/>
                <a:cs typeface="Comic Sans MS"/>
                <a:sym typeface="Comic Sans MS"/>
              </a:rPr>
              <a:t>who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looking</a:t>
            </a:r>
            <a:r>
              <a:rPr lang="it-IT" sz="1089" dirty="0">
                <a:latin typeface="Comic Sans MS"/>
                <a:ea typeface="Comic Sans MS"/>
                <a:cs typeface="Comic Sans MS"/>
                <a:sym typeface="Comic Sans MS"/>
              </a:rPr>
              <a:t> for </a:t>
            </a:r>
            <a:r>
              <a:rPr lang="it-IT" sz="1089" dirty="0" err="1">
                <a:latin typeface="Comic Sans MS"/>
                <a:ea typeface="Comic Sans MS"/>
                <a:cs typeface="Comic Sans MS"/>
                <a:sym typeface="Comic Sans MS"/>
              </a:rPr>
              <a:t>them</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bring</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them</a:t>
            </a:r>
            <a:r>
              <a:rPr lang="it-IT" sz="1089" dirty="0">
                <a:latin typeface="Comic Sans MS"/>
                <a:ea typeface="Comic Sans MS"/>
                <a:cs typeface="Comic Sans MS"/>
                <a:sym typeface="Comic Sans MS"/>
              </a:rPr>
              <a:t> home.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night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sleep</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returned</a:t>
            </a:r>
            <a:r>
              <a:rPr lang="it-IT" sz="1089" dirty="0">
                <a:latin typeface="Comic Sans MS"/>
                <a:ea typeface="Comic Sans MS"/>
                <a:cs typeface="Comic Sans MS"/>
                <a:sym typeface="Comic Sans MS"/>
              </a:rPr>
              <a:t> home and </a:t>
            </a:r>
            <a:r>
              <a:rPr lang="it-IT" sz="1089" dirty="0" err="1">
                <a:latin typeface="Comic Sans MS"/>
                <a:ea typeface="Comic Sans MS"/>
                <a:cs typeface="Comic Sans MS"/>
                <a:sym typeface="Comic Sans MS"/>
              </a:rPr>
              <a:t>hid</a:t>
            </a:r>
            <a:r>
              <a:rPr lang="it-IT" sz="1089" dirty="0">
                <a:latin typeface="Comic Sans MS"/>
                <a:ea typeface="Comic Sans MS"/>
                <a:cs typeface="Comic Sans MS"/>
                <a:sym typeface="Comic Sans MS"/>
              </a:rPr>
              <a:t> under the bed and </a:t>
            </a:r>
            <a:r>
              <a:rPr lang="it-IT" sz="1089" dirty="0" err="1">
                <a:latin typeface="Comic Sans MS"/>
                <a:ea typeface="Comic Sans MS"/>
                <a:cs typeface="Comic Sans MS"/>
                <a:sym typeface="Comic Sans MS"/>
              </a:rPr>
              <a:t>heard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Aunt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Polly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tell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friends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she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nephew</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dead. Tom </a:t>
            </a:r>
            <a:r>
              <a:rPr lang="it-IT" sz="1089" dirty="0" err="1">
                <a:latin typeface="Comic Sans MS"/>
                <a:ea typeface="Comic Sans MS"/>
                <a:cs typeface="Comic Sans MS"/>
                <a:sym typeface="Comic Sans MS"/>
              </a:rPr>
              <a:t>ran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away</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back to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On </a:t>
            </a:r>
            <a:r>
              <a:rPr lang="it-IT" sz="1089" dirty="0" err="1">
                <a:latin typeface="Comic Sans MS"/>
                <a:ea typeface="Comic Sans MS"/>
                <a:cs typeface="Comic Sans MS"/>
                <a:sym typeface="Comic Sans MS"/>
              </a:rPr>
              <a:t>Sunday</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three</a:t>
            </a:r>
            <a:r>
              <a:rPr lang="it-IT" sz="1089" dirty="0">
                <a:latin typeface="Comic Sans MS"/>
                <a:ea typeface="Comic Sans MS"/>
                <a:cs typeface="Comic Sans MS"/>
                <a:sym typeface="Comic Sans MS"/>
              </a:rPr>
              <a:t> boys </a:t>
            </a:r>
            <a:r>
              <a:rPr lang="it-IT" sz="1089" dirty="0" err="1">
                <a:latin typeface="Comic Sans MS"/>
                <a:ea typeface="Comic Sans MS"/>
                <a:cs typeface="Comic Sans MS"/>
                <a:sym typeface="Comic Sans MS"/>
              </a:rPr>
              <a:t>decided</a:t>
            </a:r>
            <a:r>
              <a:rPr lang="it-IT" sz="1089" dirty="0">
                <a:latin typeface="Comic Sans MS"/>
                <a:ea typeface="Comic Sans MS"/>
                <a:cs typeface="Comic Sans MS"/>
                <a:sym typeface="Comic Sans MS"/>
              </a:rPr>
              <a:t> to go back home and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church</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everyone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surprised</a:t>
            </a:r>
            <a:r>
              <a:rPr lang="it-IT" sz="1089" dirty="0">
                <a:latin typeface="Comic Sans MS"/>
                <a:ea typeface="Comic Sans MS"/>
                <a:cs typeface="Comic Sans MS"/>
                <a:sym typeface="Comic Sans MS"/>
              </a:rPr>
              <a:t> and happy to </a:t>
            </a:r>
            <a:r>
              <a:rPr lang="it-IT" sz="1089" dirty="0" err="1">
                <a:latin typeface="Comic Sans MS"/>
                <a:ea typeface="Comic Sans MS"/>
                <a:cs typeface="Comic Sans MS"/>
                <a:sym typeface="Comic Sans MS"/>
              </a:rPr>
              <a:t>see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them</a:t>
            </a:r>
            <a:r>
              <a:rPr lang="it-IT" sz="1089" dirty="0">
                <a:latin typeface="Comic Sans MS"/>
                <a:ea typeface="Comic Sans MS"/>
                <a:cs typeface="Comic Sans MS"/>
                <a:sym typeface="Comic Sans MS"/>
              </a:rPr>
              <a:t>.</a:t>
            </a:r>
            <a:endParaRPr sz="1089" dirty="0">
              <a:latin typeface="Arial"/>
              <a:ea typeface="Arial"/>
              <a:cs typeface="Arial"/>
              <a:sym typeface="Arial"/>
            </a:endParaRPr>
          </a:p>
        </p:txBody>
      </p:sp>
      <p:sp>
        <p:nvSpPr>
          <p:cNvPr id="239" name="Google Shape;239;p54"/>
          <p:cNvSpPr txBox="1"/>
          <p:nvPr/>
        </p:nvSpPr>
        <p:spPr>
          <a:xfrm>
            <a:off x="1598635" y="2462742"/>
            <a:ext cx="5411521" cy="1475513"/>
          </a:xfrm>
          <a:prstGeom prst="rect">
            <a:avLst/>
          </a:prstGeom>
          <a:noFill/>
          <a:ln>
            <a:noFill/>
          </a:ln>
        </p:spPr>
        <p:txBody>
          <a:bodyPr spcFirstLastPara="1" wrap="square" lIns="81646" tIns="40823" rIns="81646" bIns="40823" anchor="t" anchorCtr="0">
            <a:noAutofit/>
          </a:bodyPr>
          <a:lstStyle/>
          <a:p>
            <a:r>
              <a:rPr lang="it-IT" sz="1089" dirty="0">
                <a:latin typeface="Comic Sans MS"/>
                <a:ea typeface="Comic Sans MS"/>
                <a:cs typeface="Comic Sans MS"/>
                <a:sym typeface="Comic Sans MS"/>
              </a:rPr>
              <a:t>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school</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all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friends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hear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about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adventures</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loved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tell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everyone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about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Then</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talked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Amy</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got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angry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When</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noticed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apologized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Once back in </a:t>
            </a:r>
            <a:r>
              <a:rPr lang="it-IT" sz="1089" dirty="0" err="1">
                <a:latin typeface="Comic Sans MS"/>
                <a:ea typeface="Comic Sans MS"/>
                <a:cs typeface="Comic Sans MS"/>
                <a:sym typeface="Comic Sans MS"/>
              </a:rPr>
              <a:t>class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saw</a:t>
            </a:r>
            <a:r>
              <a:rPr lang="it-IT" sz="1089" dirty="0">
                <a:latin typeface="Comic Sans MS"/>
                <a:ea typeface="Comic Sans MS"/>
                <a:cs typeface="Comic Sans MS"/>
                <a:sym typeface="Comic Sans MS"/>
              </a:rPr>
              <a:t> a book on the </a:t>
            </a:r>
            <a:r>
              <a:rPr lang="it-IT" sz="1089" dirty="0" err="1">
                <a:latin typeface="Comic Sans MS"/>
                <a:ea typeface="Comic Sans MS"/>
                <a:cs typeface="Comic Sans MS"/>
                <a:sym typeface="Comic Sans MS"/>
              </a:rPr>
              <a:t>chair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flipped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through</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see</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figures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when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she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heard</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teacher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coming</a:t>
            </a:r>
            <a:r>
              <a:rPr lang="it-IT" sz="1089" dirty="0">
                <a:latin typeface="Comic Sans MS"/>
                <a:ea typeface="Comic Sans MS"/>
                <a:cs typeface="Comic Sans MS"/>
                <a:sym typeface="Comic Sans MS"/>
              </a:rPr>
              <a:t> back to the  </a:t>
            </a:r>
            <a:r>
              <a:rPr lang="it-IT" sz="1089" dirty="0" err="1">
                <a:latin typeface="Comic Sans MS"/>
                <a:ea typeface="Comic Sans MS"/>
                <a:cs typeface="Comic Sans MS"/>
                <a:sym typeface="Comic Sans MS"/>
              </a:rPr>
              <a:t>class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she</a:t>
            </a:r>
            <a:r>
              <a:rPr lang="it-IT" sz="1089" dirty="0">
                <a:latin typeface="Comic Sans MS"/>
                <a:ea typeface="Comic Sans MS"/>
                <a:cs typeface="Comic Sans MS"/>
                <a:sym typeface="Comic Sans MS"/>
              </a:rPr>
              <a:t> put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on the desk. The </a:t>
            </a:r>
            <a:r>
              <a:rPr lang="it-IT" sz="1089" dirty="0" err="1">
                <a:latin typeface="Comic Sans MS"/>
                <a:ea typeface="Comic Sans MS"/>
                <a:cs typeface="Comic Sans MS"/>
                <a:sym typeface="Comic Sans MS"/>
              </a:rPr>
              <a:t>teacher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took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found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torn</a:t>
            </a:r>
            <a:r>
              <a:rPr lang="it-IT" sz="1089" dirty="0">
                <a:latin typeface="Comic Sans MS"/>
                <a:ea typeface="Comic Sans MS"/>
                <a:cs typeface="Comic Sans MS"/>
                <a:sym typeface="Comic Sans MS"/>
              </a:rPr>
              <a:t> and  he </a:t>
            </a:r>
            <a:r>
              <a:rPr lang="it-IT" sz="1089" dirty="0" err="1">
                <a:latin typeface="Comic Sans MS"/>
                <a:ea typeface="Comic Sans MS"/>
                <a:cs typeface="Comic Sans MS"/>
                <a:sym typeface="Comic Sans MS"/>
              </a:rPr>
              <a:t>asked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responsible</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took</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blame</a:t>
            </a:r>
            <a:r>
              <a:rPr lang="it-IT" sz="1089" dirty="0">
                <a:latin typeface="Comic Sans MS"/>
                <a:ea typeface="Comic Sans MS"/>
                <a:cs typeface="Comic Sans MS"/>
                <a:sym typeface="Comic Sans MS"/>
              </a:rPr>
              <a:t>.</a:t>
            </a:r>
            <a:endParaRPr sz="1089" dirty="0">
              <a:latin typeface="Arial"/>
              <a:ea typeface="Arial"/>
              <a:cs typeface="Arial"/>
              <a:sym typeface="Arial"/>
            </a:endParaRPr>
          </a:p>
          <a:p>
            <a:r>
              <a:rPr lang="it-IT" sz="1089" dirty="0">
                <a:latin typeface="Comic Sans MS"/>
                <a:ea typeface="Comic Sans MS"/>
                <a:cs typeface="Comic Sans MS"/>
                <a:sym typeface="Comic Sans MS"/>
              </a:rPr>
              <a:t>On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way home he </a:t>
            </a:r>
            <a:r>
              <a:rPr lang="it-IT" sz="1089" dirty="0" err="1">
                <a:latin typeface="Comic Sans MS"/>
                <a:ea typeface="Comic Sans MS"/>
                <a:cs typeface="Comic Sans MS"/>
                <a:sym typeface="Comic Sans MS"/>
              </a:rPr>
              <a:t>saw</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waiting</a:t>
            </a:r>
            <a:r>
              <a:rPr lang="it-IT" sz="1089" dirty="0">
                <a:latin typeface="Comic Sans MS"/>
                <a:ea typeface="Comic Sans MS"/>
                <a:cs typeface="Comic Sans MS"/>
                <a:sym typeface="Comic Sans MS"/>
              </a:rPr>
              <a:t> for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at</a:t>
            </a:r>
            <a:r>
              <a:rPr lang="it-IT" sz="1089" dirty="0">
                <a:latin typeface="Comic Sans MS"/>
                <a:ea typeface="Comic Sans MS"/>
                <a:cs typeface="Comic Sans MS"/>
                <a:sym typeface="Comic Sans MS"/>
              </a:rPr>
              <a:t> the fence.</a:t>
            </a:r>
            <a:endParaRPr sz="1089" dirty="0">
              <a:latin typeface="Arial"/>
              <a:ea typeface="Arial"/>
              <a:cs typeface="Arial"/>
              <a:sym typeface="Arial"/>
            </a:endParaRPr>
          </a:p>
        </p:txBody>
      </p:sp>
      <p:sp>
        <p:nvSpPr>
          <p:cNvPr id="240" name="Google Shape;240;p54"/>
          <p:cNvSpPr txBox="1"/>
          <p:nvPr/>
        </p:nvSpPr>
        <p:spPr>
          <a:xfrm>
            <a:off x="1538543" y="3926989"/>
            <a:ext cx="5471613" cy="1043767"/>
          </a:xfrm>
          <a:prstGeom prst="rect">
            <a:avLst/>
          </a:prstGeom>
          <a:noFill/>
          <a:ln>
            <a:noFill/>
          </a:ln>
        </p:spPr>
        <p:txBody>
          <a:bodyPr spcFirstLastPara="1" wrap="square" lIns="81646" tIns="40823" rIns="81646" bIns="40823" anchor="t" anchorCtr="0">
            <a:noAutofit/>
          </a:bodyPr>
          <a:lstStyle/>
          <a:p>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leaves</a:t>
            </a:r>
            <a:r>
              <a:rPr lang="it-IT" sz="1089" dirty="0">
                <a:latin typeface="Comic Sans MS"/>
                <a:ea typeface="Comic Sans MS"/>
                <a:cs typeface="Comic Sans MS"/>
                <a:sym typeface="Comic Sans MS"/>
              </a:rPr>
              <a:t> with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family for the </a:t>
            </a:r>
            <a:r>
              <a:rPr lang="it-IT" sz="1089" dirty="0" err="1">
                <a:latin typeface="Comic Sans MS"/>
                <a:ea typeface="Comic Sans MS"/>
                <a:cs typeface="Comic Sans MS"/>
                <a:sym typeface="Comic Sans MS"/>
              </a:rPr>
              <a:t>summer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holidays</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sad</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Muff</a:t>
            </a:r>
            <a:r>
              <a:rPr lang="it-IT" sz="1089" dirty="0">
                <a:latin typeface="Comic Sans MS"/>
                <a:ea typeface="Comic Sans MS"/>
                <a:cs typeface="Comic Sans MS"/>
                <a:sym typeface="Comic Sans MS"/>
              </a:rPr>
              <a:t> Potter trial </a:t>
            </a:r>
            <a:r>
              <a:rPr lang="it-IT" sz="1089" dirty="0" err="1">
                <a:latin typeface="Comic Sans MS"/>
                <a:ea typeface="Comic Sans MS"/>
                <a:cs typeface="Comic Sans MS"/>
                <a:sym typeface="Comic Sans MS"/>
              </a:rPr>
              <a:t>began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and Tom </a:t>
            </a:r>
            <a:r>
              <a:rPr lang="it-IT" sz="1089" dirty="0" err="1">
                <a:latin typeface="Comic Sans MS"/>
                <a:ea typeface="Comic Sans MS"/>
                <a:cs typeface="Comic Sans MS"/>
                <a:sym typeface="Comic Sans MS"/>
              </a:rPr>
              <a:t>were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afraid</a:t>
            </a:r>
            <a:r>
              <a:rPr lang="it-IT" sz="1089" dirty="0">
                <a:latin typeface="Comic Sans MS"/>
                <a:ea typeface="Comic Sans MS"/>
                <a:cs typeface="Comic Sans MS"/>
                <a:sym typeface="Comic Sans MS"/>
              </a:rPr>
              <a:t> of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talk to </a:t>
            </a:r>
            <a:r>
              <a:rPr lang="it-IT" sz="1089" dirty="0" err="1">
                <a:latin typeface="Comic Sans MS"/>
                <a:ea typeface="Comic Sans MS"/>
                <a:cs typeface="Comic Sans MS"/>
                <a:sym typeface="Comic Sans MS"/>
              </a:rPr>
              <a:t>anyone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about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seen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help Mr. Potter.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brought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some </a:t>
            </a:r>
            <a:r>
              <a:rPr lang="it-IT" sz="1089" dirty="0" err="1">
                <a:latin typeface="Comic Sans MS"/>
                <a:ea typeface="Comic Sans MS"/>
                <a:cs typeface="Comic Sans MS"/>
                <a:sym typeface="Comic Sans MS"/>
              </a:rPr>
              <a:t>food</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interrogated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during</a:t>
            </a:r>
            <a:r>
              <a:rPr lang="it-IT" sz="1089" dirty="0">
                <a:latin typeface="Comic Sans MS"/>
                <a:ea typeface="Comic Sans MS"/>
                <a:cs typeface="Comic Sans MS"/>
                <a:sym typeface="Comic Sans MS"/>
              </a:rPr>
              <a:t> the trial and </a:t>
            </a:r>
            <a:r>
              <a:rPr lang="it-IT" sz="1089" dirty="0" err="1">
                <a:latin typeface="Comic Sans MS"/>
                <a:ea typeface="Comic Sans MS"/>
                <a:cs typeface="Comic Sans MS"/>
                <a:sym typeface="Comic Sans MS"/>
              </a:rPr>
              <a:t>said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in the </a:t>
            </a:r>
            <a:r>
              <a:rPr lang="it-IT" sz="1089" dirty="0" err="1">
                <a:latin typeface="Comic Sans MS"/>
                <a:ea typeface="Comic Sans MS"/>
                <a:cs typeface="Comic Sans MS"/>
                <a:sym typeface="Comic Sans MS"/>
              </a:rPr>
              <a:t>graveyard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evening</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seen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kill</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doctor</a:t>
            </a:r>
            <a:r>
              <a:rPr lang="it-IT" sz="1089" dirty="0">
                <a:latin typeface="Comic Sans MS"/>
                <a:ea typeface="Comic Sans MS"/>
                <a:cs typeface="Comic Sans MS"/>
                <a:sym typeface="Comic Sans MS"/>
              </a:rPr>
              <a:t>.</a:t>
            </a:r>
            <a:endParaRPr sz="1089" dirty="0">
              <a:latin typeface="Arial"/>
              <a:ea typeface="Arial"/>
              <a:cs typeface="Arial"/>
              <a:sym typeface="Arial"/>
            </a:endParaRPr>
          </a:p>
        </p:txBody>
      </p:sp>
      <p:sp>
        <p:nvSpPr>
          <p:cNvPr id="241" name="Google Shape;241;p54"/>
          <p:cNvSpPr txBox="1"/>
          <p:nvPr/>
        </p:nvSpPr>
        <p:spPr>
          <a:xfrm>
            <a:off x="1719472" y="5165111"/>
            <a:ext cx="8360588" cy="1243311"/>
          </a:xfrm>
          <a:prstGeom prst="rect">
            <a:avLst/>
          </a:prstGeom>
          <a:noFill/>
          <a:ln>
            <a:noFill/>
          </a:ln>
        </p:spPr>
        <p:txBody>
          <a:bodyPr spcFirstLastPara="1" wrap="square" lIns="81646" tIns="40823" rIns="81646" bIns="40823" anchor="t" anchorCtr="0">
            <a:noAutofit/>
          </a:bodyPr>
          <a:lstStyle/>
          <a:p>
            <a:r>
              <a:rPr lang="it-IT" sz="1089" dirty="0">
                <a:latin typeface="Comic Sans MS"/>
                <a:ea typeface="Comic Sans MS"/>
                <a:cs typeface="Comic Sans MS"/>
                <a:sym typeface="Comic Sans MS"/>
              </a:rPr>
              <a:t>Tom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have</a:t>
            </a:r>
            <a:r>
              <a:rPr lang="it-IT" sz="1089" dirty="0">
                <a:latin typeface="Comic Sans MS"/>
                <a:ea typeface="Comic Sans MS"/>
                <a:cs typeface="Comic Sans MS"/>
                <a:sym typeface="Comic Sans MS"/>
              </a:rPr>
              <a:t> an </a:t>
            </a:r>
            <a:r>
              <a:rPr lang="it-IT" sz="1089" dirty="0" err="1">
                <a:latin typeface="Comic Sans MS"/>
                <a:ea typeface="Comic Sans MS"/>
                <a:cs typeface="Comic Sans MS"/>
                <a:sym typeface="Comic Sans MS"/>
              </a:rPr>
              <a:t>adventure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think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about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With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find</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treasure</a:t>
            </a:r>
            <a:r>
              <a:rPr lang="it-IT" sz="1089" dirty="0">
                <a:latin typeface="Comic Sans MS"/>
                <a:ea typeface="Comic Sans MS"/>
                <a:cs typeface="Comic Sans MS"/>
                <a:sym typeface="Comic Sans MS"/>
              </a:rPr>
              <a:t> in the </a:t>
            </a:r>
            <a:r>
              <a:rPr lang="it-IT" sz="1089" dirty="0" err="1">
                <a:latin typeface="Comic Sans MS"/>
                <a:ea typeface="Comic Sans MS"/>
                <a:cs typeface="Comic Sans MS"/>
                <a:sym typeface="Comic Sans MS"/>
              </a:rPr>
              <a:t>old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near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Mrs</a:t>
            </a:r>
            <a:r>
              <a:rPr lang="it-IT" sz="1089" dirty="0">
                <a:latin typeface="Comic Sans MS"/>
                <a:ea typeface="Comic Sans MS"/>
                <a:cs typeface="Comic Sans MS"/>
                <a:sym typeface="Comic Sans MS"/>
              </a:rPr>
              <a:t> Douglas'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Once inside, </a:t>
            </a:r>
            <a:r>
              <a:rPr lang="it-IT" sz="1089" dirty="0" err="1">
                <a:latin typeface="Comic Sans MS"/>
                <a:ea typeface="Comic Sans MS"/>
                <a:cs typeface="Comic Sans MS"/>
                <a:sym typeface="Comic Sans MS"/>
              </a:rPr>
              <a:t>suddenly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heard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noises</a:t>
            </a:r>
            <a:r>
              <a:rPr lang="it-IT" sz="1089" dirty="0">
                <a:latin typeface="Comic Sans MS"/>
                <a:ea typeface="Comic Sans MS"/>
                <a:cs typeface="Comic Sans MS"/>
                <a:sym typeface="Comic Sans MS"/>
              </a:rPr>
              <a:t> from the </a:t>
            </a:r>
            <a:r>
              <a:rPr lang="it-IT" sz="1089" dirty="0" err="1">
                <a:latin typeface="Comic Sans MS"/>
                <a:ea typeface="Comic Sans MS"/>
                <a:cs typeface="Comic Sans MS"/>
                <a:sym typeface="Comic Sans MS"/>
              </a:rPr>
              <a:t>kitchen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with a friend of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digging</a:t>
            </a:r>
            <a:r>
              <a:rPr lang="it-IT" sz="1089" dirty="0">
                <a:latin typeface="Comic Sans MS"/>
                <a:ea typeface="Comic Sans MS"/>
                <a:cs typeface="Comic Sans MS"/>
                <a:sym typeface="Comic Sans MS"/>
              </a:rPr>
              <a:t> part of the </a:t>
            </a:r>
            <a:r>
              <a:rPr lang="it-IT" sz="1089" dirty="0" err="1">
                <a:latin typeface="Comic Sans MS"/>
                <a:ea typeface="Comic Sans MS"/>
                <a:cs typeface="Comic Sans MS"/>
                <a:sym typeface="Comic Sans MS"/>
              </a:rPr>
              <a:t>floor</a:t>
            </a:r>
            <a:r>
              <a:rPr lang="it-IT" sz="1089" dirty="0">
                <a:latin typeface="Comic Sans MS"/>
                <a:ea typeface="Comic Sans MS"/>
                <a:cs typeface="Comic Sans MS"/>
                <a:sym typeface="Comic Sans MS"/>
              </a:rPr>
              <a:t> with a </a:t>
            </a:r>
            <a:r>
              <a:rPr lang="it-IT" sz="1089" dirty="0" err="1">
                <a:latin typeface="Comic Sans MS"/>
                <a:ea typeface="Comic Sans MS"/>
                <a:cs typeface="Comic Sans MS"/>
                <a:sym typeface="Comic Sans MS"/>
              </a:rPr>
              <a:t>knife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pulled</a:t>
            </a:r>
            <a:r>
              <a:rPr lang="it-IT" sz="1089" dirty="0">
                <a:latin typeface="Comic Sans MS"/>
                <a:ea typeface="Comic Sans MS"/>
                <a:cs typeface="Comic Sans MS"/>
                <a:sym typeface="Comic Sans MS"/>
              </a:rPr>
              <a:t> out a </a:t>
            </a:r>
            <a:r>
              <a:rPr lang="it-IT" sz="1089" dirty="0" err="1">
                <a:latin typeface="Comic Sans MS"/>
                <a:ea typeface="Comic Sans MS"/>
                <a:cs typeface="Comic Sans MS"/>
                <a:sym typeface="Comic Sans MS"/>
              </a:rPr>
              <a:t>trunk</a:t>
            </a:r>
            <a:r>
              <a:rPr lang="it-IT" sz="1089" dirty="0">
                <a:latin typeface="Comic Sans MS"/>
                <a:ea typeface="Comic Sans MS"/>
                <a:cs typeface="Comic Sans MS"/>
                <a:sym typeface="Comic Sans MS"/>
              </a:rPr>
              <a:t> with </a:t>
            </a:r>
            <a:r>
              <a:rPr lang="it-IT" sz="1089" dirty="0" err="1">
                <a:latin typeface="Comic Sans MS"/>
                <a:ea typeface="Comic Sans MS"/>
                <a:cs typeface="Comic Sans MS"/>
                <a:sym typeface="Comic Sans MS"/>
              </a:rPr>
              <a:t>lots</a:t>
            </a:r>
            <a:r>
              <a:rPr lang="it-IT" sz="1089" dirty="0">
                <a:latin typeface="Comic Sans MS"/>
                <a:ea typeface="Comic Sans MS"/>
                <a:cs typeface="Comic Sans MS"/>
                <a:sym typeface="Comic Sans MS"/>
              </a:rPr>
              <a:t> of </a:t>
            </a:r>
            <a:r>
              <a:rPr lang="it-IT" sz="1089" dirty="0" err="1">
                <a:latin typeface="Comic Sans MS"/>
                <a:ea typeface="Comic Sans MS"/>
                <a:cs typeface="Comic Sans MS"/>
                <a:sym typeface="Comic Sans MS"/>
              </a:rPr>
              <a:t>money</a:t>
            </a:r>
            <a:r>
              <a:rPr lang="it-IT" sz="1089" dirty="0">
                <a:latin typeface="Comic Sans MS"/>
                <a:ea typeface="Comic Sans MS"/>
                <a:cs typeface="Comic Sans MS"/>
                <a:sym typeface="Comic Sans MS"/>
              </a:rPr>
              <a:t> in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hide</a:t>
            </a:r>
            <a:r>
              <a:rPr lang="it-IT" sz="1089" dirty="0">
                <a:latin typeface="Comic Sans MS"/>
                <a:ea typeface="Comic Sans MS"/>
                <a:cs typeface="Comic Sans MS"/>
                <a:sym typeface="Comic Sans MS"/>
              </a:rPr>
              <a:t> the box under a cross. The men </a:t>
            </a:r>
            <a:r>
              <a:rPr lang="it-IT" sz="1089" dirty="0" err="1">
                <a:latin typeface="Comic Sans MS"/>
                <a:ea typeface="Comic Sans MS"/>
                <a:cs typeface="Comic Sans MS"/>
                <a:sym typeface="Comic Sans MS"/>
              </a:rPr>
              <a:t>left</a:t>
            </a:r>
            <a:r>
              <a:rPr lang="it-IT" sz="1089" dirty="0">
                <a:latin typeface="Comic Sans MS"/>
                <a:ea typeface="Comic Sans MS"/>
                <a:cs typeface="Comic Sans MS"/>
                <a:sym typeface="Comic Sans MS"/>
              </a:rPr>
              <a:t> and the boys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home.</a:t>
            </a:r>
            <a:endParaRPr sz="1089" dirty="0">
              <a:latin typeface="Arial"/>
              <a:ea typeface="Arial"/>
              <a:cs typeface="Arial"/>
              <a:sym typeface="Aria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036" y="1935788"/>
            <a:ext cx="2915057" cy="2333951"/>
          </a:xfrm>
          <a:prstGeom prst="rect">
            <a:avLst/>
          </a:prstGeom>
        </p:spPr>
      </p:pic>
      <p:sp>
        <p:nvSpPr>
          <p:cNvPr id="3" name="Segnaposto piè di pagina 2"/>
          <p:cNvSpPr>
            <a:spLocks noGrp="1"/>
          </p:cNvSpPr>
          <p:nvPr>
            <p:ph type="ftr" sz="quarter" idx="11"/>
          </p:nvPr>
        </p:nvSpPr>
        <p:spPr>
          <a:xfrm>
            <a:off x="621399" y="5989336"/>
            <a:ext cx="7305900" cy="279400"/>
          </a:xfrm>
        </p:spPr>
        <p:txBody>
          <a:bodyPr/>
          <a:lstStyle/>
          <a:p>
            <a:r>
              <a:rPr lang="it-IT" sz="1200" dirty="0" smtClean="0"/>
              <a:t>By Domenico Coppola</a:t>
            </a:r>
            <a:endParaRPr lang="it-IT" sz="1200" dirty="0"/>
          </a:p>
        </p:txBody>
      </p:sp>
    </p:spTree>
    <p:extLst>
      <p:ext uri="{BB962C8B-B14F-4D97-AF65-F5344CB8AC3E}">
        <p14:creationId xmlns:p14="http://schemas.microsoft.com/office/powerpoint/2010/main" val="161754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5"/>
          <p:cNvSpPr txBox="1"/>
          <p:nvPr/>
        </p:nvSpPr>
        <p:spPr>
          <a:xfrm>
            <a:off x="4658741" y="1334015"/>
            <a:ext cx="6139807" cy="851408"/>
          </a:xfrm>
          <a:prstGeom prst="rect">
            <a:avLst/>
          </a:prstGeom>
          <a:noFill/>
          <a:ln>
            <a:noFill/>
          </a:ln>
        </p:spPr>
        <p:txBody>
          <a:bodyPr spcFirstLastPara="1" wrap="square" lIns="81646" tIns="40823" rIns="81646" bIns="40823" anchor="t" anchorCtr="0">
            <a:noAutofit/>
          </a:bodyPr>
          <a:lstStyle/>
          <a:p>
            <a:endParaRPr sz="1633" dirty="0">
              <a:latin typeface="Arial"/>
              <a:ea typeface="Arial"/>
              <a:cs typeface="Arial"/>
              <a:sym typeface="Arial"/>
            </a:endParaRPr>
          </a:p>
          <a:p>
            <a:r>
              <a:rPr lang="it-IT" sz="1089" dirty="0">
                <a:latin typeface="Comic Sans MS"/>
                <a:ea typeface="Comic Sans MS"/>
                <a:cs typeface="Comic Sans MS"/>
                <a:sym typeface="Comic Sans MS"/>
              </a:rPr>
              <a:t>In August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family </a:t>
            </a:r>
            <a:r>
              <a:rPr lang="it-IT" sz="1089" dirty="0" err="1">
                <a:latin typeface="Comic Sans MS"/>
                <a:ea typeface="Comic Sans MS"/>
                <a:cs typeface="Comic Sans MS"/>
                <a:sym typeface="Comic Sans MS"/>
              </a:rPr>
              <a:t>returned</a:t>
            </a:r>
            <a:r>
              <a:rPr lang="it-IT" sz="1089" dirty="0">
                <a:latin typeface="Comic Sans MS"/>
                <a:ea typeface="Comic Sans MS"/>
                <a:cs typeface="Comic Sans MS"/>
                <a:sym typeface="Comic Sans MS"/>
              </a:rPr>
              <a:t> from </a:t>
            </a:r>
            <a:r>
              <a:rPr lang="it-IT" sz="1089" dirty="0" err="1">
                <a:latin typeface="Comic Sans MS"/>
                <a:ea typeface="Comic Sans MS"/>
                <a:cs typeface="Comic Sans MS"/>
                <a:sym typeface="Comic Sans MS"/>
              </a:rPr>
              <a:t>vacation</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very</a:t>
            </a:r>
            <a:r>
              <a:rPr lang="it-IT" sz="1089" dirty="0">
                <a:latin typeface="Comic Sans MS"/>
                <a:ea typeface="Comic Sans MS"/>
                <a:cs typeface="Comic Sans MS"/>
                <a:sym typeface="Comic Sans MS"/>
              </a:rPr>
              <a:t> happy.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Tom and </a:t>
            </a:r>
            <a:r>
              <a:rPr lang="it-IT" sz="1089" dirty="0" err="1">
                <a:latin typeface="Comic Sans MS"/>
                <a:ea typeface="Comic Sans MS"/>
                <a:cs typeface="Comic Sans MS"/>
                <a:sym typeface="Comic Sans MS"/>
              </a:rPr>
              <a:t>their</a:t>
            </a:r>
            <a:r>
              <a:rPr lang="it-IT" sz="1089" dirty="0">
                <a:latin typeface="Comic Sans MS"/>
                <a:ea typeface="Comic Sans MS"/>
                <a:cs typeface="Comic Sans MS"/>
                <a:sym typeface="Comic Sans MS"/>
              </a:rPr>
              <a:t> friends </a:t>
            </a:r>
            <a:r>
              <a:rPr lang="it-IT" sz="1089" dirty="0" err="1">
                <a:latin typeface="Comic Sans MS"/>
                <a:ea typeface="Comic Sans MS"/>
                <a:cs typeface="Comic Sans MS"/>
                <a:sym typeface="Comic Sans MS"/>
              </a:rPr>
              <a:t>decided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have</a:t>
            </a:r>
            <a:r>
              <a:rPr lang="it-IT" sz="1089" dirty="0">
                <a:latin typeface="Comic Sans MS"/>
                <a:ea typeface="Comic Sans MS"/>
                <a:cs typeface="Comic Sans MS"/>
                <a:sym typeface="Comic Sans MS"/>
              </a:rPr>
              <a:t> an </a:t>
            </a:r>
            <a:r>
              <a:rPr lang="it-IT" sz="1089" dirty="0" err="1">
                <a:latin typeface="Comic Sans MS"/>
                <a:ea typeface="Comic Sans MS"/>
                <a:cs typeface="Comic Sans MS"/>
                <a:sym typeface="Comic Sans MS"/>
              </a:rPr>
              <a:t>adventure</a:t>
            </a:r>
            <a:r>
              <a:rPr lang="it-IT" sz="1089" dirty="0">
                <a:latin typeface="Comic Sans MS"/>
                <a:ea typeface="Comic Sans MS"/>
                <a:cs typeface="Comic Sans MS"/>
                <a:sym typeface="Comic Sans MS"/>
              </a:rPr>
              <a:t> on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entered</a:t>
            </a:r>
            <a:r>
              <a:rPr lang="it-IT" sz="1089" dirty="0">
                <a:latin typeface="Comic Sans MS"/>
                <a:ea typeface="Comic Sans MS"/>
                <a:cs typeface="Comic Sans MS"/>
                <a:sym typeface="Comic Sans MS"/>
              </a:rPr>
              <a:t> the cave. </a:t>
            </a:r>
            <a:r>
              <a:rPr lang="it-IT" sz="1089" dirty="0" err="1">
                <a:latin typeface="Comic Sans MS"/>
                <a:ea typeface="Comic Sans MS"/>
                <a:cs typeface="Comic Sans MS"/>
                <a:sym typeface="Comic Sans MS"/>
              </a:rPr>
              <a:t>When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evening</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everyone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except</a:t>
            </a:r>
            <a:r>
              <a:rPr lang="it-IT" sz="1089" dirty="0">
                <a:latin typeface="Comic Sans MS"/>
                <a:ea typeface="Comic Sans MS"/>
                <a:cs typeface="Comic Sans MS"/>
                <a:sym typeface="Comic Sans MS"/>
              </a:rPr>
              <a:t> Tom and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home. Tom and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lost</a:t>
            </a:r>
            <a:r>
              <a:rPr lang="it-IT" sz="1089" dirty="0">
                <a:latin typeface="Comic Sans MS"/>
                <a:ea typeface="Comic Sans MS"/>
                <a:cs typeface="Comic Sans MS"/>
                <a:sym typeface="Comic Sans MS"/>
              </a:rPr>
              <a:t> in the cave.</a:t>
            </a:r>
            <a:endParaRPr sz="1089" dirty="0">
              <a:latin typeface="Arial"/>
              <a:ea typeface="Arial"/>
              <a:cs typeface="Arial"/>
              <a:sym typeface="Arial"/>
            </a:endParaRPr>
          </a:p>
        </p:txBody>
      </p:sp>
      <p:sp>
        <p:nvSpPr>
          <p:cNvPr id="247" name="Google Shape;247;p55"/>
          <p:cNvSpPr txBox="1"/>
          <p:nvPr/>
        </p:nvSpPr>
        <p:spPr>
          <a:xfrm>
            <a:off x="4626082" y="2523302"/>
            <a:ext cx="6131969" cy="1043767"/>
          </a:xfrm>
          <a:prstGeom prst="rect">
            <a:avLst/>
          </a:prstGeom>
          <a:noFill/>
          <a:ln>
            <a:noFill/>
          </a:ln>
        </p:spPr>
        <p:txBody>
          <a:bodyPr spcFirstLastPara="1" wrap="square" lIns="81646" tIns="40823" rIns="81646" bIns="40823" anchor="t" anchorCtr="0">
            <a:noAutofit/>
          </a:bodyPr>
          <a:lstStyle/>
          <a:p>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gone</a:t>
            </a:r>
            <a:r>
              <a:rPr lang="it-IT" sz="1089" dirty="0">
                <a:latin typeface="Comic Sans MS"/>
                <a:ea typeface="Comic Sans MS"/>
                <a:cs typeface="Comic Sans MS"/>
                <a:sym typeface="Comic Sans MS"/>
              </a:rPr>
              <a:t> to the </a:t>
            </a:r>
            <a:r>
              <a:rPr lang="it-IT" sz="1089" dirty="0" err="1">
                <a:latin typeface="Comic Sans MS"/>
                <a:ea typeface="Comic Sans MS"/>
                <a:cs typeface="Comic Sans MS"/>
                <a:sym typeface="Comic Sans MS"/>
              </a:rPr>
              <a:t>river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well</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decided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keep</a:t>
            </a:r>
            <a:r>
              <a:rPr lang="it-IT" sz="1089" dirty="0">
                <a:latin typeface="Comic Sans MS"/>
                <a:ea typeface="Comic Sans MS"/>
                <a:cs typeface="Comic Sans MS"/>
                <a:sym typeface="Comic Sans MS"/>
              </a:rPr>
              <a:t> an </a:t>
            </a:r>
            <a:r>
              <a:rPr lang="it-IT" sz="1089" dirty="0" err="1">
                <a:latin typeface="Comic Sans MS"/>
                <a:ea typeface="Comic Sans MS"/>
                <a:cs typeface="Comic Sans MS"/>
                <a:sym typeface="Comic Sans MS"/>
              </a:rPr>
              <a:t>eye</a:t>
            </a:r>
            <a:r>
              <a:rPr lang="it-IT" sz="1089" dirty="0">
                <a:latin typeface="Comic Sans MS"/>
                <a:ea typeface="Comic Sans MS"/>
                <a:cs typeface="Comic Sans MS"/>
                <a:sym typeface="Comic Sans MS"/>
              </a:rPr>
              <a:t> on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One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evening</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and a friend of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came</a:t>
            </a:r>
            <a:r>
              <a:rPr lang="it-IT" sz="1089" dirty="0">
                <a:latin typeface="Comic Sans MS"/>
                <a:ea typeface="Comic Sans MS"/>
                <a:cs typeface="Comic Sans MS"/>
                <a:sym typeface="Comic Sans MS"/>
              </a:rPr>
              <a:t> out of the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with the </a:t>
            </a:r>
            <a:r>
              <a:rPr lang="it-IT" sz="1089" dirty="0" err="1">
                <a:latin typeface="Comic Sans MS"/>
                <a:ea typeface="Comic Sans MS"/>
                <a:cs typeface="Comic Sans MS"/>
                <a:sym typeface="Comic Sans MS"/>
              </a:rPr>
              <a:t>treasure</a:t>
            </a:r>
            <a:r>
              <a:rPr lang="it-IT" sz="1089" dirty="0">
                <a:latin typeface="Comic Sans MS"/>
                <a:ea typeface="Comic Sans MS"/>
                <a:cs typeface="Comic Sans MS"/>
                <a:sym typeface="Comic Sans MS"/>
              </a:rPr>
              <a:t> in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hand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followed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them</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Mrs</a:t>
            </a:r>
            <a:r>
              <a:rPr lang="it-IT" sz="1089" dirty="0">
                <a:latin typeface="Comic Sans MS"/>
                <a:ea typeface="Comic Sans MS"/>
                <a:cs typeface="Comic Sans MS"/>
                <a:sym typeface="Comic Sans MS"/>
              </a:rPr>
              <a:t> Douglas'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two</a:t>
            </a:r>
            <a:r>
              <a:rPr lang="it-IT" sz="1089" dirty="0">
                <a:latin typeface="Comic Sans MS"/>
                <a:ea typeface="Comic Sans MS"/>
                <a:cs typeface="Comic Sans MS"/>
                <a:sym typeface="Comic Sans MS"/>
              </a:rPr>
              <a:t> men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kill</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ask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Mr</a:t>
            </a:r>
            <a:r>
              <a:rPr lang="it-IT" sz="1089" dirty="0">
                <a:latin typeface="Comic Sans MS"/>
                <a:ea typeface="Comic Sans MS"/>
                <a:cs typeface="Comic Sans MS"/>
                <a:sym typeface="Comic Sans MS"/>
              </a:rPr>
              <a:t> Jones for help. </a:t>
            </a:r>
            <a:r>
              <a:rPr lang="it-IT" sz="1089" dirty="0" err="1">
                <a:latin typeface="Comic Sans MS"/>
                <a:ea typeface="Comic Sans MS"/>
                <a:cs typeface="Comic Sans MS"/>
                <a:sym typeface="Comic Sans MS"/>
              </a:rPr>
              <a:t>Mr</a:t>
            </a:r>
            <a:r>
              <a:rPr lang="it-IT" sz="1089" dirty="0">
                <a:latin typeface="Comic Sans MS"/>
                <a:ea typeface="Comic Sans MS"/>
                <a:cs typeface="Comic Sans MS"/>
                <a:sym typeface="Comic Sans MS"/>
              </a:rPr>
              <a:t> Jones and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sons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Mrs</a:t>
            </a:r>
            <a:r>
              <a:rPr lang="it-IT" sz="1089" dirty="0">
                <a:latin typeface="Comic Sans MS"/>
                <a:ea typeface="Comic Sans MS"/>
                <a:cs typeface="Comic Sans MS"/>
                <a:sym typeface="Comic Sans MS"/>
              </a:rPr>
              <a:t> Douglas'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this</a:t>
            </a:r>
            <a:r>
              <a:rPr lang="it-IT" sz="1089" dirty="0">
                <a:latin typeface="Comic Sans MS"/>
                <a:ea typeface="Comic Sans MS"/>
                <a:cs typeface="Comic Sans MS"/>
                <a:sym typeface="Comic Sans MS"/>
              </a:rPr>
              <a:t> way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saved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a:t>
            </a:r>
            <a:endParaRPr sz="1089" dirty="0">
              <a:latin typeface="Arial"/>
              <a:ea typeface="Arial"/>
              <a:cs typeface="Arial"/>
              <a:sym typeface="Arial"/>
            </a:endParaRPr>
          </a:p>
        </p:txBody>
      </p:sp>
      <p:sp>
        <p:nvSpPr>
          <p:cNvPr id="248" name="Google Shape;248;p55"/>
          <p:cNvSpPr txBox="1"/>
          <p:nvPr/>
        </p:nvSpPr>
        <p:spPr>
          <a:xfrm>
            <a:off x="4626082" y="3567069"/>
            <a:ext cx="5747904" cy="1043767"/>
          </a:xfrm>
          <a:prstGeom prst="rect">
            <a:avLst/>
          </a:prstGeom>
          <a:noFill/>
          <a:ln>
            <a:noFill/>
          </a:ln>
        </p:spPr>
        <p:txBody>
          <a:bodyPr spcFirstLastPara="1" wrap="square" lIns="81646" tIns="40823" rIns="81646" bIns="40823" anchor="t" anchorCtr="0">
            <a:noAutofit/>
          </a:bodyPr>
          <a:lstStyle/>
          <a:p>
            <a:r>
              <a:rPr lang="it-IT" sz="1089" dirty="0" err="1">
                <a:latin typeface="Comic Sans MS"/>
                <a:ea typeface="Comic Sans MS"/>
                <a:cs typeface="Comic Sans MS"/>
                <a:sym typeface="Comic Sans MS"/>
              </a:rPr>
              <a:t>Meanwhile</a:t>
            </a:r>
            <a:r>
              <a:rPr lang="it-IT" sz="1089" dirty="0">
                <a:latin typeface="Comic Sans MS"/>
                <a:ea typeface="Comic Sans MS"/>
                <a:cs typeface="Comic Sans MS"/>
                <a:sym typeface="Comic Sans MS"/>
              </a:rPr>
              <a:t> Tom and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were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looking</a:t>
            </a:r>
            <a:r>
              <a:rPr lang="it-IT" sz="1089" dirty="0">
                <a:latin typeface="Comic Sans MS"/>
                <a:ea typeface="Comic Sans MS"/>
                <a:cs typeface="Comic Sans MS"/>
                <a:sym typeface="Comic Sans MS"/>
              </a:rPr>
              <a:t> for a way out of the cave.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tired</a:t>
            </a:r>
            <a:r>
              <a:rPr lang="it-IT" sz="1089" dirty="0">
                <a:latin typeface="Comic Sans MS"/>
                <a:ea typeface="Comic Sans MS"/>
                <a:cs typeface="Comic Sans MS"/>
                <a:sym typeface="Comic Sans MS"/>
              </a:rPr>
              <a:t> and Tom </a:t>
            </a:r>
            <a:r>
              <a:rPr lang="it-IT" sz="1089" dirty="0" err="1">
                <a:latin typeface="Comic Sans MS"/>
                <a:ea typeface="Comic Sans MS"/>
                <a:cs typeface="Comic Sans MS"/>
                <a:sym typeface="Comic Sans MS"/>
              </a:rPr>
              <a:t>told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wait</a:t>
            </a:r>
            <a:r>
              <a:rPr lang="it-IT" sz="1089" dirty="0">
                <a:latin typeface="Comic Sans MS"/>
                <a:ea typeface="Comic Sans MS"/>
                <a:cs typeface="Comic Sans MS"/>
                <a:sym typeface="Comic Sans MS"/>
              </a:rPr>
              <a:t> for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there</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find</a:t>
            </a:r>
            <a:r>
              <a:rPr lang="it-IT" sz="1089" dirty="0">
                <a:latin typeface="Comic Sans MS"/>
                <a:ea typeface="Comic Sans MS"/>
                <a:cs typeface="Comic Sans MS"/>
                <a:sym typeface="Comic Sans MS"/>
              </a:rPr>
              <a:t> a way out,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found</a:t>
            </a:r>
            <a:r>
              <a:rPr lang="it-IT" sz="1089" dirty="0">
                <a:latin typeface="Comic Sans MS"/>
                <a:ea typeface="Comic Sans MS"/>
                <a:cs typeface="Comic Sans MS"/>
                <a:sym typeface="Comic Sans MS"/>
              </a:rPr>
              <a:t> a man: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who</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was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hiding</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treasure</a:t>
            </a:r>
            <a:r>
              <a:rPr lang="it-IT" sz="1089" dirty="0">
                <a:latin typeface="Comic Sans MS"/>
                <a:ea typeface="Comic Sans MS"/>
                <a:cs typeface="Comic Sans MS"/>
                <a:sym typeface="Comic Sans MS"/>
              </a:rPr>
              <a:t> under the cross. Tom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back to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said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nothing</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the opposite side to </a:t>
            </a:r>
            <a:r>
              <a:rPr lang="it-IT" sz="1089" dirty="0" err="1">
                <a:latin typeface="Comic Sans MS"/>
                <a:ea typeface="Comic Sans MS"/>
                <a:cs typeface="Comic Sans MS"/>
                <a:sym typeface="Comic Sans MS"/>
              </a:rPr>
              <a:t>find</a:t>
            </a:r>
            <a:r>
              <a:rPr lang="it-IT" sz="1089" dirty="0">
                <a:latin typeface="Comic Sans MS"/>
                <a:ea typeface="Comic Sans MS"/>
                <a:cs typeface="Comic Sans MS"/>
                <a:sym typeface="Comic Sans MS"/>
              </a:rPr>
              <a:t> a way out. </a:t>
            </a:r>
            <a:r>
              <a:rPr lang="it-IT" sz="1089" dirty="0" err="1">
                <a:latin typeface="Comic Sans MS"/>
                <a:ea typeface="Comic Sans MS"/>
                <a:cs typeface="Comic Sans MS"/>
                <a:sym typeface="Comic Sans MS"/>
              </a:rPr>
              <a:t>Then</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saw</a:t>
            </a:r>
            <a:r>
              <a:rPr lang="it-IT" sz="1089" dirty="0">
                <a:latin typeface="Comic Sans MS"/>
                <a:ea typeface="Comic Sans MS"/>
                <a:cs typeface="Comic Sans MS"/>
                <a:sym typeface="Comic Sans MS"/>
              </a:rPr>
              <a:t> a light </a:t>
            </a:r>
            <a:r>
              <a:rPr lang="it-IT" sz="1089" dirty="0" err="1">
                <a:latin typeface="Comic Sans MS"/>
                <a:ea typeface="Comic Sans MS"/>
                <a:cs typeface="Comic Sans MS"/>
                <a:sym typeface="Comic Sans MS"/>
              </a:rPr>
              <a:t>coming</a:t>
            </a:r>
            <a:r>
              <a:rPr lang="it-IT" sz="1089" dirty="0">
                <a:latin typeface="Comic Sans MS"/>
                <a:ea typeface="Comic Sans MS"/>
                <a:cs typeface="Comic Sans MS"/>
                <a:sym typeface="Comic Sans MS"/>
              </a:rPr>
              <a:t> from a small door. He and </a:t>
            </a:r>
            <a:r>
              <a:rPr lang="it-IT" sz="1089" dirty="0" err="1">
                <a:latin typeface="Comic Sans MS"/>
                <a:ea typeface="Comic Sans MS"/>
                <a:cs typeface="Comic Sans MS"/>
                <a:sym typeface="Comic Sans MS"/>
              </a:rPr>
              <a:t>Becky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got</a:t>
            </a:r>
            <a:r>
              <a:rPr lang="it-IT" sz="1089" dirty="0">
                <a:latin typeface="Comic Sans MS"/>
                <a:ea typeface="Comic Sans MS"/>
                <a:cs typeface="Comic Sans MS"/>
                <a:sym typeface="Comic Sans MS"/>
              </a:rPr>
              <a:t> out of the cave and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home.</a:t>
            </a:r>
            <a:endParaRPr sz="1089" dirty="0">
              <a:latin typeface="Arial"/>
              <a:ea typeface="Arial"/>
              <a:cs typeface="Arial"/>
              <a:sym typeface="Arial"/>
            </a:endParaRPr>
          </a:p>
        </p:txBody>
      </p:sp>
      <p:sp>
        <p:nvSpPr>
          <p:cNvPr id="249" name="Google Shape;249;p55"/>
          <p:cNvSpPr txBox="1"/>
          <p:nvPr/>
        </p:nvSpPr>
        <p:spPr>
          <a:xfrm>
            <a:off x="4658741" y="4948715"/>
            <a:ext cx="5682587" cy="783805"/>
          </a:xfrm>
          <a:prstGeom prst="rect">
            <a:avLst/>
          </a:prstGeom>
          <a:noFill/>
          <a:ln>
            <a:noFill/>
          </a:ln>
        </p:spPr>
        <p:txBody>
          <a:bodyPr spcFirstLastPara="1" wrap="square" lIns="81646" tIns="40823" rIns="81646" bIns="40823" anchor="t" anchorCtr="0">
            <a:noAutofit/>
          </a:bodyPr>
          <a:lstStyle/>
          <a:p>
            <a:r>
              <a:rPr lang="it-IT" sz="1089" dirty="0">
                <a:latin typeface="Comic Sans MS"/>
                <a:ea typeface="Comic Sans MS"/>
                <a:cs typeface="Comic Sans MS"/>
                <a:sym typeface="Comic Sans MS"/>
              </a:rPr>
              <a:t>Tom </a:t>
            </a:r>
            <a:r>
              <a:rPr lang="it-IT" sz="1089" dirty="0" err="1">
                <a:latin typeface="Comic Sans MS"/>
                <a:ea typeface="Comic Sans MS"/>
                <a:cs typeface="Comic Sans MS"/>
                <a:sym typeface="Comic Sans MS"/>
              </a:rPr>
              <a:t>went</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Becky's</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house</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talked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father</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told</a:t>
            </a:r>
            <a:r>
              <a:rPr lang="it-IT" sz="1089" dirty="0">
                <a:latin typeface="Comic Sans MS"/>
                <a:ea typeface="Comic Sans MS"/>
                <a:cs typeface="Comic Sans MS"/>
                <a:sym typeface="Comic Sans MS"/>
              </a:rPr>
              <a:t> the </a:t>
            </a:r>
            <a:r>
              <a:rPr lang="it-IT" sz="1089" dirty="0" err="1">
                <a:latin typeface="Comic Sans MS"/>
                <a:ea typeface="Comic Sans MS"/>
                <a:cs typeface="Comic Sans MS"/>
                <a:sym typeface="Comic Sans MS"/>
              </a:rPr>
              <a:t>judge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everything</a:t>
            </a:r>
            <a:r>
              <a:rPr lang="it-IT" sz="1089" dirty="0">
                <a:latin typeface="Comic Sans MS"/>
                <a:ea typeface="Comic Sans MS"/>
                <a:cs typeface="Comic Sans MS"/>
                <a:sym typeface="Comic Sans MS"/>
              </a:rPr>
              <a:t>. So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decided</a:t>
            </a:r>
            <a:r>
              <a:rPr lang="it-IT" sz="1089" dirty="0">
                <a:latin typeface="Comic Sans MS"/>
                <a:ea typeface="Comic Sans MS"/>
                <a:cs typeface="Comic Sans MS"/>
                <a:sym typeface="Comic Sans MS"/>
              </a:rPr>
              <a:t> to go back to the cave.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found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Injun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Joe</a:t>
            </a:r>
            <a:r>
              <a:rPr lang="it-IT" sz="1089" dirty="0">
                <a:latin typeface="Comic Sans MS"/>
                <a:ea typeface="Comic Sans MS"/>
                <a:cs typeface="Comic Sans MS"/>
                <a:sym typeface="Comic Sans MS"/>
              </a:rPr>
              <a:t> dead and </a:t>
            </a:r>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and Tom put the </a:t>
            </a:r>
            <a:r>
              <a:rPr lang="it-IT" sz="1089" dirty="0" err="1">
                <a:latin typeface="Comic Sans MS"/>
                <a:ea typeface="Comic Sans MS"/>
                <a:cs typeface="Comic Sans MS"/>
                <a:sym typeface="Comic Sans MS"/>
              </a:rPr>
              <a:t>treasure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money</a:t>
            </a:r>
            <a:r>
              <a:rPr lang="it-IT" sz="1089" dirty="0">
                <a:latin typeface="Comic Sans MS"/>
                <a:ea typeface="Comic Sans MS"/>
                <a:cs typeface="Comic Sans MS"/>
                <a:sym typeface="Comic Sans MS"/>
              </a:rPr>
              <a:t> in small </a:t>
            </a:r>
            <a:r>
              <a:rPr lang="it-IT" sz="1089" dirty="0" err="1">
                <a:latin typeface="Comic Sans MS"/>
                <a:ea typeface="Comic Sans MS"/>
                <a:cs typeface="Comic Sans MS"/>
                <a:sym typeface="Comic Sans MS"/>
              </a:rPr>
              <a:t>bags</a:t>
            </a:r>
            <a:r>
              <a:rPr lang="it-IT" sz="1089" dirty="0">
                <a:latin typeface="Comic Sans MS"/>
                <a:ea typeface="Comic Sans MS"/>
                <a:cs typeface="Comic Sans MS"/>
                <a:sym typeface="Comic Sans MS"/>
              </a:rPr>
              <a:t> and </a:t>
            </a:r>
            <a:r>
              <a:rPr lang="it-IT" sz="1089" dirty="0" err="1">
                <a:latin typeface="Comic Sans MS"/>
                <a:ea typeface="Comic Sans MS"/>
                <a:cs typeface="Comic Sans MS"/>
                <a:sym typeface="Comic Sans MS"/>
              </a:rPr>
              <a:t>took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it</a:t>
            </a:r>
            <a:r>
              <a:rPr lang="it-IT" sz="1089" dirty="0">
                <a:latin typeface="Comic Sans MS"/>
                <a:ea typeface="Comic Sans MS"/>
                <a:cs typeface="Comic Sans MS"/>
                <a:sym typeface="Comic Sans MS"/>
              </a:rPr>
              <a:t> home.</a:t>
            </a:r>
            <a:endParaRPr sz="1089" dirty="0">
              <a:latin typeface="Arial"/>
              <a:ea typeface="Arial"/>
              <a:cs typeface="Arial"/>
              <a:sym typeface="Arial"/>
            </a:endParaRPr>
          </a:p>
        </p:txBody>
      </p:sp>
      <p:pic>
        <p:nvPicPr>
          <p:cNvPr id="250" name="Google Shape;250;p55"/>
          <p:cNvPicPr preferRelativeResize="0"/>
          <p:nvPr/>
        </p:nvPicPr>
        <p:blipFill rotWithShape="1">
          <a:blip r:embed="rId3">
            <a:alphaModFix/>
          </a:blip>
          <a:srcRect/>
          <a:stretch/>
        </p:blipFill>
        <p:spPr>
          <a:xfrm>
            <a:off x="2111374" y="1763562"/>
            <a:ext cx="2155464" cy="3004586"/>
          </a:xfrm>
          <a:prstGeom prst="rect">
            <a:avLst/>
          </a:prstGeom>
          <a:noFill/>
          <a:ln>
            <a:noFill/>
          </a:ln>
        </p:spPr>
      </p:pic>
      <p:sp>
        <p:nvSpPr>
          <p:cNvPr id="2" name="Segnaposto piè di pagina 1"/>
          <p:cNvSpPr>
            <a:spLocks noGrp="1"/>
          </p:cNvSpPr>
          <p:nvPr>
            <p:ph type="ftr" sz="quarter" idx="11"/>
          </p:nvPr>
        </p:nvSpPr>
        <p:spPr>
          <a:xfrm>
            <a:off x="613888" y="5930699"/>
            <a:ext cx="7305900" cy="279400"/>
          </a:xfrm>
        </p:spPr>
        <p:txBody>
          <a:bodyPr/>
          <a:lstStyle/>
          <a:p>
            <a:r>
              <a:rPr lang="it-IT" sz="1200" dirty="0" smtClean="0"/>
              <a:t>By Domenico Coppola</a:t>
            </a:r>
            <a:endParaRPr lang="it-IT" sz="1200" dirty="0"/>
          </a:p>
        </p:txBody>
      </p:sp>
    </p:spTree>
    <p:extLst>
      <p:ext uri="{BB962C8B-B14F-4D97-AF65-F5344CB8AC3E}">
        <p14:creationId xmlns:p14="http://schemas.microsoft.com/office/powerpoint/2010/main" val="79034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22105" y="1059874"/>
            <a:ext cx="8759749" cy="4524315"/>
          </a:xfrm>
          <a:prstGeom prst="rect">
            <a:avLst/>
          </a:prstGeom>
          <a:noFill/>
        </p:spPr>
        <p:txBody>
          <a:bodyPr wrap="square" rtlCol="0">
            <a:spAutoFit/>
          </a:bodyPr>
          <a:lstStyle/>
          <a:p>
            <a:pPr algn="just"/>
            <a:r>
              <a:rPr lang="it-IT" sz="2400" dirty="0" smtClean="0"/>
              <a:t>Alla fine di questo anno scolastico molto diverso e particolare, si è concluso all’insegna dell’avventura, anche il PON «</a:t>
            </a:r>
            <a:r>
              <a:rPr lang="it-IT" sz="2400" dirty="0" err="1" smtClean="0"/>
              <a:t>It’s</a:t>
            </a:r>
            <a:r>
              <a:rPr lang="it-IT" sz="2400" dirty="0" smtClean="0"/>
              <a:t> Easy». Questo corso fatto attraverso una metodologia insolita, la DAD (didattica a distanza)  ha visto i ragazzi delle classi 2^ della nostra scuola secondaria di primo grado, impegnati nella lettura (guidati dalla docente esperto di madrelingua) del classico «The Adventures of Tom </a:t>
            </a:r>
            <a:r>
              <a:rPr lang="it-IT" sz="2400" dirty="0" err="1" smtClean="0"/>
              <a:t>Sawyer</a:t>
            </a:r>
            <a:r>
              <a:rPr lang="it-IT" sz="2400" dirty="0" smtClean="0"/>
              <a:t>», attraverso la quale hanno sperimentato il piacere di addentrarsi nello scenario di una lingua mondiale, potenziando, al contempo, la conoscenza della lingua inglese. Dopo uno studio approfondito di questo classico che rimane comunque una storia molto vicina e apprezzata dai giovani di oggi, i ragazzi hanno realizzato con grande entusiasmo il seguente lavoro.</a:t>
            </a:r>
            <a:endParaRPr lang="it-IT" sz="2400" dirty="0"/>
          </a:p>
        </p:txBody>
      </p:sp>
      <p:sp>
        <p:nvSpPr>
          <p:cNvPr id="3" name="CasellaDiTesto 2"/>
          <p:cNvSpPr txBox="1"/>
          <p:nvPr/>
        </p:nvSpPr>
        <p:spPr>
          <a:xfrm flipH="1">
            <a:off x="7589519" y="5584189"/>
            <a:ext cx="3341717" cy="400110"/>
          </a:xfrm>
          <a:prstGeom prst="rect">
            <a:avLst/>
          </a:prstGeom>
          <a:noFill/>
        </p:spPr>
        <p:txBody>
          <a:bodyPr wrap="square" rtlCol="0">
            <a:spAutoFit/>
          </a:bodyPr>
          <a:lstStyle/>
          <a:p>
            <a:r>
              <a:rPr lang="it-IT" sz="2000" dirty="0" smtClean="0"/>
              <a:t>Prof.ssa Giovanna </a:t>
            </a:r>
            <a:r>
              <a:rPr lang="it-IT" sz="2000" dirty="0" err="1" smtClean="0"/>
              <a:t>Currado</a:t>
            </a:r>
            <a:endParaRPr lang="it-IT" sz="2000" dirty="0"/>
          </a:p>
        </p:txBody>
      </p:sp>
    </p:spTree>
    <p:extLst>
      <p:ext uri="{BB962C8B-B14F-4D97-AF65-F5344CB8AC3E}">
        <p14:creationId xmlns:p14="http://schemas.microsoft.com/office/powerpoint/2010/main" val="136569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6"/>
          <p:cNvSpPr txBox="1"/>
          <p:nvPr/>
        </p:nvSpPr>
        <p:spPr>
          <a:xfrm>
            <a:off x="1424892" y="1209673"/>
            <a:ext cx="9243022" cy="659049"/>
          </a:xfrm>
          <a:prstGeom prst="rect">
            <a:avLst/>
          </a:prstGeom>
          <a:noFill/>
          <a:ln>
            <a:noFill/>
          </a:ln>
        </p:spPr>
        <p:txBody>
          <a:bodyPr spcFirstLastPara="1" wrap="square" lIns="81646" tIns="40823" rIns="81646" bIns="40823" anchor="t" anchorCtr="0">
            <a:noAutofit/>
          </a:bodyPr>
          <a:lstStyle/>
          <a:p>
            <a:r>
              <a:rPr lang="it-IT" sz="1089">
                <a:latin typeface="Comic Sans MS"/>
                <a:ea typeface="Comic Sans MS"/>
                <a:cs typeface="Comic Sans MS"/>
                <a:sym typeface="Comic Sans MS"/>
              </a:rPr>
              <a:t>The two boys wanted to hide the treasure in the old house but were blocked by Mr Jones who took them to Mrs Douglas' house. Once there they changed their clothes and met all the villagers, Mrs Douglas wanted to give Huck a house and some money, but the boys let everyone see Injun Joe's treasure.</a:t>
            </a:r>
            <a:endParaRPr sz="1089">
              <a:latin typeface="Arial"/>
              <a:ea typeface="Arial"/>
              <a:cs typeface="Arial"/>
              <a:sym typeface="Arial"/>
            </a:endParaRPr>
          </a:p>
        </p:txBody>
      </p:sp>
      <p:sp>
        <p:nvSpPr>
          <p:cNvPr id="256" name="Google Shape;256;p56"/>
          <p:cNvSpPr txBox="1"/>
          <p:nvPr/>
        </p:nvSpPr>
        <p:spPr>
          <a:xfrm>
            <a:off x="1518949" y="5083205"/>
            <a:ext cx="9148965" cy="778906"/>
          </a:xfrm>
          <a:prstGeom prst="rect">
            <a:avLst/>
          </a:prstGeom>
          <a:noFill/>
          <a:ln>
            <a:noFill/>
          </a:ln>
        </p:spPr>
        <p:txBody>
          <a:bodyPr spcFirstLastPara="1" wrap="square" lIns="81646" tIns="40823" rIns="81646" bIns="40823" anchor="t" anchorCtr="0">
            <a:noAutofit/>
          </a:bodyPr>
          <a:lstStyle/>
          <a:p>
            <a:r>
              <a:rPr lang="it-IT" sz="1089" dirty="0" err="1">
                <a:latin typeface="Comic Sans MS"/>
                <a:ea typeface="Comic Sans MS"/>
                <a:cs typeface="Comic Sans MS"/>
                <a:sym typeface="Comic Sans MS"/>
              </a:rPr>
              <a:t>Huck</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lived</a:t>
            </a:r>
            <a:r>
              <a:rPr lang="it-IT" sz="1089" dirty="0">
                <a:latin typeface="Comic Sans MS"/>
                <a:ea typeface="Comic Sans MS"/>
                <a:cs typeface="Comic Sans MS"/>
                <a:sym typeface="Comic Sans MS"/>
              </a:rPr>
              <a:t> with </a:t>
            </a:r>
            <a:r>
              <a:rPr lang="it-IT" sz="1089" dirty="0" err="1">
                <a:latin typeface="Comic Sans MS"/>
                <a:ea typeface="Comic Sans MS"/>
                <a:cs typeface="Comic Sans MS"/>
                <a:sym typeface="Comic Sans MS"/>
              </a:rPr>
              <a:t>Mrs</a:t>
            </a:r>
            <a:r>
              <a:rPr lang="it-IT" sz="1089" dirty="0">
                <a:latin typeface="Comic Sans MS"/>
                <a:ea typeface="Comic Sans MS"/>
                <a:cs typeface="Comic Sans MS"/>
                <a:sym typeface="Comic Sans MS"/>
              </a:rPr>
              <a:t> Douglas. He </a:t>
            </a:r>
            <a:r>
              <a:rPr lang="it-IT" sz="1089" dirty="0" err="1">
                <a:latin typeface="Comic Sans MS"/>
                <a:ea typeface="Comic Sans MS"/>
                <a:cs typeface="Comic Sans MS"/>
                <a:sym typeface="Comic Sans MS"/>
              </a:rPr>
              <a:t>had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everything</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wasn't</a:t>
            </a:r>
            <a:r>
              <a:rPr lang="it-IT" sz="1089" dirty="0">
                <a:latin typeface="Comic Sans MS"/>
                <a:ea typeface="Comic Sans MS"/>
                <a:cs typeface="Comic Sans MS"/>
                <a:sym typeface="Comic Sans MS"/>
              </a:rPr>
              <a:t> happy </a:t>
            </a:r>
            <a:r>
              <a:rPr lang="it-IT" sz="1089" dirty="0" err="1">
                <a:latin typeface="Comic Sans MS"/>
                <a:ea typeface="Comic Sans MS"/>
                <a:cs typeface="Comic Sans MS"/>
                <a:sym typeface="Comic Sans MS"/>
              </a:rPr>
              <a:t>because</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wanted</a:t>
            </a:r>
            <a:r>
              <a:rPr lang="it-IT" sz="1089" dirty="0">
                <a:latin typeface="Comic Sans MS"/>
                <a:ea typeface="Comic Sans MS"/>
                <a:cs typeface="Comic Sans MS"/>
                <a:sym typeface="Comic Sans MS"/>
              </a:rPr>
              <a:t> to be free. So he </a:t>
            </a:r>
            <a:r>
              <a:rPr lang="it-IT" sz="1089" dirty="0" err="1">
                <a:latin typeface="Comic Sans MS"/>
                <a:ea typeface="Comic Sans MS"/>
                <a:cs typeface="Comic Sans MS"/>
                <a:sym typeface="Comic Sans MS"/>
              </a:rPr>
              <a:t>decided</a:t>
            </a:r>
            <a:r>
              <a:rPr lang="it-IT" sz="1089" dirty="0">
                <a:latin typeface="Comic Sans MS"/>
                <a:ea typeface="Comic Sans MS"/>
                <a:cs typeface="Comic Sans MS"/>
                <a:sym typeface="Comic Sans MS"/>
              </a:rPr>
              <a:t> to </a:t>
            </a:r>
            <a:r>
              <a:rPr lang="it-IT" sz="1089" dirty="0" err="1">
                <a:latin typeface="Comic Sans MS"/>
                <a:ea typeface="Comic Sans MS"/>
                <a:cs typeface="Comic Sans MS"/>
                <a:sym typeface="Comic Sans MS"/>
              </a:rPr>
              <a:t>run</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away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but</a:t>
            </a:r>
            <a:r>
              <a:rPr lang="it-IT" sz="1089" dirty="0">
                <a:latin typeface="Comic Sans MS"/>
                <a:ea typeface="Comic Sans MS"/>
                <a:cs typeface="Comic Sans MS"/>
                <a:sym typeface="Comic Sans MS"/>
              </a:rPr>
              <a:t> Tom </a:t>
            </a:r>
            <a:r>
              <a:rPr lang="it-IT" sz="1089" dirty="0" err="1">
                <a:latin typeface="Comic Sans MS"/>
                <a:ea typeface="Comic Sans MS"/>
                <a:cs typeface="Comic Sans MS"/>
                <a:sym typeface="Comic Sans MS"/>
              </a:rPr>
              <a:t>told</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him</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if</a:t>
            </a:r>
            <a:r>
              <a:rPr lang="it-IT" sz="1089" dirty="0">
                <a:latin typeface="Comic Sans MS"/>
                <a:ea typeface="Comic Sans MS"/>
                <a:cs typeface="Comic Sans MS"/>
                <a:sym typeface="Comic Sans MS"/>
              </a:rPr>
              <a:t> he </a:t>
            </a:r>
            <a:r>
              <a:rPr lang="it-IT" sz="1089" dirty="0" err="1">
                <a:latin typeface="Comic Sans MS"/>
                <a:ea typeface="Comic Sans MS"/>
                <a:cs typeface="Comic Sans MS"/>
                <a:sym typeface="Comic Sans MS"/>
              </a:rPr>
              <a:t>didn’t</a:t>
            </a:r>
            <a:r>
              <a:rPr lang="it-IT" sz="1089" dirty="0">
                <a:latin typeface="Comic Sans MS"/>
                <a:ea typeface="Comic Sans MS"/>
                <a:cs typeface="Comic Sans MS"/>
                <a:sym typeface="Comic Sans MS"/>
              </a:rPr>
              <a:t> go back </a:t>
            </a:r>
            <a:r>
              <a:rPr lang="it-IT" sz="1089" dirty="0" err="1">
                <a:latin typeface="Comic Sans MS"/>
                <a:ea typeface="Comic Sans MS"/>
                <a:cs typeface="Comic Sans MS"/>
                <a:sym typeface="Comic Sans MS"/>
              </a:rPr>
              <a:t>they</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would</a:t>
            </a:r>
            <a:r>
              <a:rPr lang="it-IT" sz="1089" dirty="0">
                <a:latin typeface="Comic Sans MS"/>
                <a:ea typeface="Comic Sans MS"/>
                <a:cs typeface="Comic Sans MS"/>
                <a:sym typeface="Comic Sans MS"/>
              </a:rPr>
              <a:t> no </a:t>
            </a:r>
            <a:r>
              <a:rPr lang="it-IT" sz="1089" dirty="0" err="1">
                <a:latin typeface="Comic Sans MS"/>
                <a:ea typeface="Comic Sans MS"/>
                <a:cs typeface="Comic Sans MS"/>
                <a:sym typeface="Comic Sans MS"/>
              </a:rPr>
              <a:t>longer</a:t>
            </a:r>
            <a:r>
              <a:rPr lang="it-IT" sz="1089" dirty="0">
                <a:latin typeface="Comic Sans MS"/>
                <a:ea typeface="Comic Sans MS"/>
                <a:cs typeface="Comic Sans MS"/>
                <a:sym typeface="Comic Sans MS"/>
              </a:rPr>
              <a:t> be </a:t>
            </a:r>
            <a:r>
              <a:rPr lang="it-IT" sz="1089" dirty="0" err="1">
                <a:latin typeface="Comic Sans MS"/>
                <a:ea typeface="Comic Sans MS"/>
                <a:cs typeface="Comic Sans MS"/>
                <a:sym typeface="Comic Sans MS"/>
              </a:rPr>
              <a:t>friends.They</a:t>
            </a:r>
            <a:r>
              <a:rPr lang="it-IT" sz="1089" dirty="0">
                <a:latin typeface="Comic Sans MS"/>
                <a:ea typeface="Comic Sans MS"/>
                <a:cs typeface="Comic Sans MS"/>
                <a:sym typeface="Comic Sans MS"/>
              </a:rPr>
              <a:t> decide to go on </a:t>
            </a:r>
            <a:r>
              <a:rPr lang="it-IT" sz="1089" dirty="0" err="1">
                <a:latin typeface="Comic Sans MS"/>
                <a:ea typeface="Comic Sans MS"/>
                <a:cs typeface="Comic Sans MS"/>
                <a:sym typeface="Comic Sans MS"/>
              </a:rPr>
              <a:t>another</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adventure</a:t>
            </a:r>
            <a:r>
              <a:rPr lang="it-IT" sz="1089" dirty="0">
                <a:latin typeface="Comic Sans MS"/>
                <a:ea typeface="Comic Sans MS"/>
                <a:cs typeface="Comic Sans MS"/>
                <a:sym typeface="Comic Sans MS"/>
              </a:rPr>
              <a:t> </a:t>
            </a:r>
            <a:r>
              <a:rPr lang="it-IT" sz="1089" dirty="0" err="1">
                <a:latin typeface="Comic Sans MS"/>
                <a:ea typeface="Comic Sans MS"/>
                <a:cs typeface="Comic Sans MS"/>
                <a:sym typeface="Comic Sans MS"/>
              </a:rPr>
              <a:t>that</a:t>
            </a:r>
            <a:r>
              <a:rPr lang="it-IT" sz="1089" dirty="0">
                <a:latin typeface="Comic Sans MS"/>
                <a:ea typeface="Comic Sans MS"/>
                <a:cs typeface="Comic Sans MS"/>
                <a:sym typeface="Comic Sans MS"/>
              </a:rPr>
              <a:t> night with </a:t>
            </a:r>
            <a:r>
              <a:rPr lang="it-IT" sz="1089" dirty="0" err="1">
                <a:latin typeface="Comic Sans MS"/>
                <a:ea typeface="Comic Sans MS"/>
                <a:cs typeface="Comic Sans MS"/>
                <a:sym typeface="Comic Sans MS"/>
              </a:rPr>
              <a:t>other</a:t>
            </a:r>
            <a:r>
              <a:rPr lang="it-IT" sz="1089" dirty="0">
                <a:latin typeface="Comic Sans MS"/>
                <a:ea typeface="Comic Sans MS"/>
                <a:cs typeface="Comic Sans MS"/>
                <a:sym typeface="Comic Sans MS"/>
              </a:rPr>
              <a:t> friends.</a:t>
            </a:r>
            <a:endParaRPr sz="1089" dirty="0">
              <a:latin typeface="Arial"/>
              <a:ea typeface="Arial"/>
              <a:cs typeface="Arial"/>
              <a:sym typeface="Arial"/>
            </a:endParaRPr>
          </a:p>
        </p:txBody>
      </p:sp>
      <p:pic>
        <p:nvPicPr>
          <p:cNvPr id="257" name="Google Shape;257;p56"/>
          <p:cNvPicPr preferRelativeResize="0"/>
          <p:nvPr/>
        </p:nvPicPr>
        <p:blipFill rotWithShape="1">
          <a:blip r:embed="rId3">
            <a:alphaModFix/>
          </a:blip>
          <a:srcRect/>
          <a:stretch/>
        </p:blipFill>
        <p:spPr>
          <a:xfrm>
            <a:off x="4193078" y="1761145"/>
            <a:ext cx="3461806" cy="3030060"/>
          </a:xfrm>
          <a:prstGeom prst="rect">
            <a:avLst/>
          </a:prstGeom>
          <a:noFill/>
          <a:ln>
            <a:noFill/>
          </a:ln>
        </p:spPr>
      </p:pic>
      <p:sp>
        <p:nvSpPr>
          <p:cNvPr id="2" name="Segnaposto piè di pagina 1"/>
          <p:cNvSpPr>
            <a:spLocks noGrp="1"/>
          </p:cNvSpPr>
          <p:nvPr>
            <p:ph type="ftr" sz="quarter" idx="11"/>
          </p:nvPr>
        </p:nvSpPr>
        <p:spPr>
          <a:xfrm>
            <a:off x="649942" y="6014411"/>
            <a:ext cx="7305900" cy="279400"/>
          </a:xfrm>
        </p:spPr>
        <p:txBody>
          <a:bodyPr/>
          <a:lstStyle/>
          <a:p>
            <a:r>
              <a:rPr lang="it-IT" sz="1800" dirty="0" smtClean="0"/>
              <a:t>By Domenico Coppola</a:t>
            </a:r>
            <a:endParaRPr lang="it-IT" sz="1800" dirty="0"/>
          </a:p>
        </p:txBody>
      </p:sp>
    </p:spTree>
    <p:extLst>
      <p:ext uri="{BB962C8B-B14F-4D97-AF65-F5344CB8AC3E}">
        <p14:creationId xmlns:p14="http://schemas.microsoft.com/office/powerpoint/2010/main" val="382297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B292DD-EE24-C847-A612-84003279C735}"/>
              </a:ext>
            </a:extLst>
          </p:cNvPr>
          <p:cNvSpPr>
            <a:spLocks noGrp="1"/>
          </p:cNvSpPr>
          <p:nvPr>
            <p:ph type="ctrTitle"/>
          </p:nvPr>
        </p:nvSpPr>
        <p:spPr>
          <a:xfrm>
            <a:off x="2692396" y="2043253"/>
            <a:ext cx="6815669" cy="1515533"/>
          </a:xfrm>
        </p:spPr>
        <p:txBody>
          <a:bodyPr>
            <a:noAutofit/>
          </a:bodyPr>
          <a:lstStyle/>
          <a:p>
            <a:r>
              <a:rPr lang="it-IT" sz="4400" dirty="0" smtClean="0">
                <a:latin typeface="American Typewriter" panose="02090604020004020304" pitchFamily="18" charset="77"/>
              </a:rPr>
              <a:t>THE STORY PLOT</a:t>
            </a:r>
            <a:endParaRPr lang="it-IT" sz="4400" dirty="0">
              <a:latin typeface="American Typewriter" panose="02090604020004020304" pitchFamily="18" charset="77"/>
            </a:endParaRPr>
          </a:p>
        </p:txBody>
      </p:sp>
      <p:sp>
        <p:nvSpPr>
          <p:cNvPr id="3" name="Sottotitolo 2">
            <a:extLst>
              <a:ext uri="{FF2B5EF4-FFF2-40B4-BE49-F238E27FC236}">
                <a16:creationId xmlns:a16="http://schemas.microsoft.com/office/drawing/2014/main" id="{4D3B2FBD-E179-F343-B436-3DCA6FA23FD2}"/>
              </a:ext>
            </a:extLst>
          </p:cNvPr>
          <p:cNvSpPr>
            <a:spLocks noGrp="1"/>
          </p:cNvSpPr>
          <p:nvPr>
            <p:ph type="subTitle" idx="1"/>
          </p:nvPr>
        </p:nvSpPr>
        <p:spPr>
          <a:xfrm>
            <a:off x="2692395" y="3558786"/>
            <a:ext cx="6815669" cy="1320802"/>
          </a:xfrm>
        </p:spPr>
        <p:txBody>
          <a:bodyPr/>
          <a:lstStyle/>
          <a:p>
            <a:r>
              <a:rPr lang="it-IT" dirty="0" smtClean="0"/>
              <a:t>                                         By </a:t>
            </a:r>
            <a:r>
              <a:rPr lang="it-IT" dirty="0"/>
              <a:t>Luca Scrivano </a:t>
            </a:r>
            <a:r>
              <a:rPr lang="it-IT" dirty="0" smtClean="0"/>
              <a:t>2B</a:t>
            </a:r>
            <a:endParaRPr lang="it-IT" dirty="0"/>
          </a:p>
        </p:txBody>
      </p:sp>
    </p:spTree>
    <p:extLst>
      <p:ext uri="{BB962C8B-B14F-4D97-AF65-F5344CB8AC3E}">
        <p14:creationId xmlns:p14="http://schemas.microsoft.com/office/powerpoint/2010/main" val="580494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17FFCC-C691-F84F-AE70-DD09A34A88CE}"/>
              </a:ext>
            </a:extLst>
          </p:cNvPr>
          <p:cNvSpPr>
            <a:spLocks noGrp="1"/>
          </p:cNvSpPr>
          <p:nvPr>
            <p:ph type="title"/>
          </p:nvPr>
        </p:nvSpPr>
        <p:spPr>
          <a:xfrm>
            <a:off x="-4268517" y="466933"/>
            <a:ext cx="10131425" cy="653142"/>
          </a:xfrm>
        </p:spPr>
        <p:txBody>
          <a:bodyPr>
            <a:normAutofit/>
          </a:bodyPr>
          <a:lstStyle/>
          <a:p>
            <a:r>
              <a:rPr lang="it-IT" sz="2400" b="1" dirty="0">
                <a:solidFill>
                  <a:srgbClr val="75532E"/>
                </a:solidFill>
              </a:rPr>
              <a:t>                                                  </a:t>
            </a:r>
            <a:r>
              <a:rPr lang="it-IT" sz="2400" b="1" dirty="0" smtClean="0">
                <a:solidFill>
                  <a:srgbClr val="75532E"/>
                </a:solidFill>
                <a:latin typeface="Arial" panose="020B0604020202020204" pitchFamily="34" charset="0"/>
                <a:cs typeface="Arial" panose="020B0604020202020204" pitchFamily="34" charset="0"/>
              </a:rPr>
              <a:t>WHAT IS </a:t>
            </a:r>
            <a:r>
              <a:rPr lang="it-IT" sz="2400" b="1" dirty="0">
                <a:solidFill>
                  <a:srgbClr val="75532E"/>
                </a:solidFill>
                <a:latin typeface="Arial" panose="020B0604020202020204" pitchFamily="34" charset="0"/>
                <a:cs typeface="Arial" panose="020B0604020202020204" pitchFamily="34" charset="0"/>
              </a:rPr>
              <a:t>A STORY PLOT?</a:t>
            </a:r>
          </a:p>
        </p:txBody>
      </p:sp>
      <p:pic>
        <p:nvPicPr>
          <p:cNvPr id="13" name="Segnaposto contenuto 12">
            <a:extLst>
              <a:ext uri="{FF2B5EF4-FFF2-40B4-BE49-F238E27FC236}">
                <a16:creationId xmlns:a16="http://schemas.microsoft.com/office/drawing/2014/main" id="{FDD36D27-F343-1946-8FB5-DB122DA73119}"/>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798320" y="372112"/>
            <a:ext cx="8688575" cy="5736587"/>
          </a:xfrm>
        </p:spPr>
      </p:pic>
      <p:sp>
        <p:nvSpPr>
          <p:cNvPr id="3" name="Segnaposto piè di pagina 2"/>
          <p:cNvSpPr>
            <a:spLocks noGrp="1"/>
          </p:cNvSpPr>
          <p:nvPr>
            <p:ph type="ftr" sz="quarter" idx="11"/>
          </p:nvPr>
        </p:nvSpPr>
        <p:spPr>
          <a:xfrm>
            <a:off x="574638" y="5969000"/>
            <a:ext cx="7305900" cy="279400"/>
          </a:xfrm>
        </p:spPr>
        <p:txBody>
          <a:bodyPr/>
          <a:lstStyle/>
          <a:p>
            <a:r>
              <a:rPr lang="it-IT" sz="1400" dirty="0" smtClean="0"/>
              <a:t>By Luca Scrivano</a:t>
            </a:r>
            <a:endParaRPr lang="it-IT" sz="1400" dirty="0"/>
          </a:p>
        </p:txBody>
      </p:sp>
      <p:sp>
        <p:nvSpPr>
          <p:cNvPr id="20" name="CasellaDiTesto 19">
            <a:extLst>
              <a:ext uri="{FF2B5EF4-FFF2-40B4-BE49-F238E27FC236}">
                <a16:creationId xmlns:a16="http://schemas.microsoft.com/office/drawing/2014/main" id="{BD27B61F-F9F1-8642-AA5B-D4BC66203867}"/>
              </a:ext>
            </a:extLst>
          </p:cNvPr>
          <p:cNvSpPr txBox="1"/>
          <p:nvPr/>
        </p:nvSpPr>
        <p:spPr>
          <a:xfrm>
            <a:off x="2116183" y="5003074"/>
            <a:ext cx="2013195" cy="1015663"/>
          </a:xfrm>
          <a:prstGeom prst="rect">
            <a:avLst/>
          </a:prstGeom>
          <a:noFill/>
        </p:spPr>
        <p:txBody>
          <a:bodyPr wrap="square" rtlCol="0">
            <a:spAutoFit/>
          </a:bodyPr>
          <a:lstStyle/>
          <a:p>
            <a:pPr algn="just"/>
            <a:r>
              <a:rPr lang="it-IT" sz="1200" dirty="0">
                <a:cs typeface="Arial" panose="020B0604020202020204" pitchFamily="34" charset="0"/>
              </a:rPr>
              <a:t>The </a:t>
            </a:r>
            <a:r>
              <a:rPr lang="it-IT" sz="1200" dirty="0" err="1">
                <a:cs typeface="Arial" panose="020B0604020202020204" pitchFamily="34" charset="0"/>
              </a:rPr>
              <a:t>beginning</a:t>
            </a:r>
            <a:r>
              <a:rPr lang="it-IT" sz="1200" dirty="0">
                <a:cs typeface="Arial" panose="020B0604020202020204" pitchFamily="34" charset="0"/>
              </a:rPr>
              <a:t> of </a:t>
            </a:r>
            <a:r>
              <a:rPr lang="it-IT" sz="1200" dirty="0" err="1">
                <a:cs typeface="Arial" panose="020B0604020202020204" pitchFamily="34" charset="0"/>
              </a:rPr>
              <a:t>every</a:t>
            </a:r>
            <a:r>
              <a:rPr lang="it-IT" sz="1200" dirty="0">
                <a:cs typeface="Arial" panose="020B0604020202020204" pitchFamily="34" charset="0"/>
              </a:rPr>
              <a:t> story </a:t>
            </a:r>
            <a:r>
              <a:rPr lang="it-IT" sz="1200" dirty="0" err="1">
                <a:cs typeface="Arial" panose="020B0604020202020204" pitchFamily="34" charset="0"/>
              </a:rPr>
              <a:t>is</a:t>
            </a:r>
            <a:r>
              <a:rPr lang="it-IT" sz="1200" dirty="0">
                <a:cs typeface="Arial" panose="020B0604020202020204" pitchFamily="34" charset="0"/>
              </a:rPr>
              <a:t> </a:t>
            </a:r>
            <a:r>
              <a:rPr lang="it-IT" sz="1200" dirty="0" err="1">
                <a:cs typeface="Arial" panose="020B0604020202020204" pitchFamily="34" charset="0"/>
              </a:rPr>
              <a:t>called</a:t>
            </a:r>
            <a:r>
              <a:rPr lang="it-IT" sz="1200" dirty="0">
                <a:cs typeface="Arial" panose="020B0604020202020204" pitchFamily="34" charset="0"/>
              </a:rPr>
              <a:t>: </a:t>
            </a:r>
            <a:r>
              <a:rPr lang="it-IT" sz="1200" b="1" dirty="0">
                <a:cs typeface="Arial" panose="020B0604020202020204" pitchFamily="34" charset="0"/>
              </a:rPr>
              <a:t>Exposition</a:t>
            </a:r>
            <a:r>
              <a:rPr lang="it-IT" sz="1200" dirty="0">
                <a:cs typeface="Arial" panose="020B0604020202020204" pitchFamily="34" charset="0"/>
              </a:rPr>
              <a:t>.  In the </a:t>
            </a:r>
            <a:r>
              <a:rPr lang="it-IT" sz="1200" dirty="0" err="1">
                <a:cs typeface="Arial" panose="020B0604020202020204" pitchFamily="34" charset="0"/>
              </a:rPr>
              <a:t>exposition</a:t>
            </a:r>
            <a:r>
              <a:rPr lang="it-IT" sz="1200" dirty="0">
                <a:cs typeface="Arial" panose="020B0604020202020204" pitchFamily="34" charset="0"/>
              </a:rPr>
              <a:t> </a:t>
            </a:r>
            <a:r>
              <a:rPr lang="it-IT" sz="1200" dirty="0" err="1">
                <a:cs typeface="Arial" panose="020B0604020202020204" pitchFamily="34" charset="0"/>
              </a:rPr>
              <a:t>we</a:t>
            </a:r>
            <a:r>
              <a:rPr lang="it-IT" sz="1200" dirty="0">
                <a:cs typeface="Arial" panose="020B0604020202020204" pitchFamily="34" charset="0"/>
              </a:rPr>
              <a:t> </a:t>
            </a:r>
            <a:r>
              <a:rPr lang="it-IT" sz="1200" dirty="0" err="1">
                <a:cs typeface="Arial" panose="020B0604020202020204" pitchFamily="34" charset="0"/>
              </a:rPr>
              <a:t>learn</a:t>
            </a:r>
            <a:r>
              <a:rPr lang="it-IT" sz="1200" dirty="0">
                <a:cs typeface="Arial" panose="020B0604020202020204" pitchFamily="34" charset="0"/>
              </a:rPr>
              <a:t> the: </a:t>
            </a:r>
            <a:r>
              <a:rPr lang="it-IT" sz="1200" dirty="0" err="1">
                <a:cs typeface="Arial" panose="020B0604020202020204" pitchFamily="34" charset="0"/>
              </a:rPr>
              <a:t>characters</a:t>
            </a:r>
            <a:r>
              <a:rPr lang="it-IT" sz="1200" dirty="0">
                <a:cs typeface="Arial" panose="020B0604020202020204" pitchFamily="34" charset="0"/>
              </a:rPr>
              <a:t>, </a:t>
            </a:r>
            <a:r>
              <a:rPr lang="it-IT" sz="1200" dirty="0" err="1">
                <a:cs typeface="Arial" panose="020B0604020202020204" pitchFamily="34" charset="0"/>
              </a:rPr>
              <a:t>setting</a:t>
            </a:r>
            <a:r>
              <a:rPr lang="it-IT" sz="1200" dirty="0">
                <a:cs typeface="Arial" panose="020B0604020202020204" pitchFamily="34" charset="0"/>
              </a:rPr>
              <a:t> and the </a:t>
            </a:r>
            <a:r>
              <a:rPr lang="it-IT" sz="1200" dirty="0" err="1">
                <a:cs typeface="Arial" panose="020B0604020202020204" pitchFamily="34" charset="0"/>
              </a:rPr>
              <a:t>conflict</a:t>
            </a:r>
            <a:r>
              <a:rPr lang="it-IT" sz="1200" dirty="0">
                <a:cs typeface="Arial" panose="020B0604020202020204" pitchFamily="34" charset="0"/>
              </a:rPr>
              <a:t>.    </a:t>
            </a:r>
          </a:p>
        </p:txBody>
      </p:sp>
      <p:sp>
        <p:nvSpPr>
          <p:cNvPr id="23" name="CasellaDiTesto 22">
            <a:extLst>
              <a:ext uri="{FF2B5EF4-FFF2-40B4-BE49-F238E27FC236}">
                <a16:creationId xmlns:a16="http://schemas.microsoft.com/office/drawing/2014/main" id="{7969F49A-7A1A-9F41-86EC-E810B7B76666}"/>
              </a:ext>
            </a:extLst>
          </p:cNvPr>
          <p:cNvSpPr txBox="1"/>
          <p:nvPr/>
        </p:nvSpPr>
        <p:spPr>
          <a:xfrm>
            <a:off x="2116183" y="2180115"/>
            <a:ext cx="2249254" cy="1200329"/>
          </a:xfrm>
          <a:prstGeom prst="rect">
            <a:avLst/>
          </a:prstGeom>
          <a:noFill/>
        </p:spPr>
        <p:txBody>
          <a:bodyPr wrap="square" rtlCol="0">
            <a:spAutoFit/>
          </a:bodyPr>
          <a:lstStyle/>
          <a:p>
            <a:pPr algn="just"/>
            <a:r>
              <a:rPr lang="it-IT" sz="1200" dirty="0">
                <a:latin typeface="Arial" panose="020B0604020202020204" pitchFamily="34" charset="0"/>
                <a:cs typeface="Arial" panose="020B0604020202020204" pitchFamily="34" charset="0"/>
              </a:rPr>
              <a:t>The </a:t>
            </a:r>
            <a:r>
              <a:rPr lang="it-IT" sz="1200" b="1" dirty="0" err="1">
                <a:latin typeface="Arial" panose="020B0604020202020204" pitchFamily="34" charset="0"/>
                <a:cs typeface="Arial" panose="020B0604020202020204" pitchFamily="34" charset="0"/>
              </a:rPr>
              <a:t>rising</a:t>
            </a:r>
            <a:r>
              <a:rPr lang="it-IT" sz="1200"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action</a:t>
            </a:r>
            <a:r>
              <a:rPr lang="it-IT" sz="1200" b="1"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is</a:t>
            </a:r>
            <a:r>
              <a:rPr lang="it-IT" sz="1200" dirty="0">
                <a:latin typeface="Arial" panose="020B0604020202020204" pitchFamily="34" charset="0"/>
                <a:cs typeface="Arial" panose="020B0604020202020204" pitchFamily="34" charset="0"/>
              </a:rPr>
              <a:t> </a:t>
            </a:r>
            <a:r>
              <a:rPr lang="it-IT" sz="1200" dirty="0" smtClean="0">
                <a:latin typeface="Arial" panose="020B0604020202020204" pitchFamily="34" charset="0"/>
                <a:cs typeface="Arial" panose="020B0604020202020204" pitchFamily="34" charset="0"/>
              </a:rPr>
              <a:t>put </a:t>
            </a:r>
            <a:r>
              <a:rPr lang="it-IT" sz="1200" dirty="0" err="1" smtClean="0">
                <a:latin typeface="Arial" panose="020B0604020202020204" pitchFamily="34" charset="0"/>
                <a:cs typeface="Arial" panose="020B0604020202020204" pitchFamily="34" charset="0"/>
              </a:rPr>
              <a:t>into</a:t>
            </a:r>
            <a:r>
              <a:rPr lang="it-IT" sz="1200" dirty="0" smtClean="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motion</a:t>
            </a:r>
            <a:r>
              <a:rPr lang="it-IT" sz="1200" dirty="0" smtClean="0">
                <a:latin typeface="Arial" panose="020B0604020202020204" pitchFamily="34" charset="0"/>
                <a:cs typeface="Arial" panose="020B0604020202020204" pitchFamily="34" charset="0"/>
              </a:rPr>
              <a:t> by </a:t>
            </a:r>
            <a:r>
              <a:rPr lang="it-IT" sz="1200" dirty="0">
                <a:latin typeface="Arial" panose="020B0604020202020204" pitchFamily="34" charset="0"/>
                <a:cs typeface="Arial" panose="020B0604020202020204" pitchFamily="34" charset="0"/>
              </a:rPr>
              <a:t>the </a:t>
            </a:r>
            <a:r>
              <a:rPr lang="it-IT" sz="1200" b="1" dirty="0" err="1" smtClean="0">
                <a:latin typeface="Arial" panose="020B0604020202020204" pitchFamily="34" charset="0"/>
                <a:cs typeface="Arial" panose="020B0604020202020204" pitchFamily="34" charset="0"/>
              </a:rPr>
              <a:t>conflict</a:t>
            </a:r>
            <a:r>
              <a:rPr lang="it-IT" sz="1200" dirty="0">
                <a:latin typeface="Arial" panose="020B0604020202020204" pitchFamily="34" charset="0"/>
                <a:cs typeface="Arial" panose="020B0604020202020204" pitchFamily="34" charset="0"/>
              </a:rPr>
              <a:t> </a:t>
            </a:r>
            <a:r>
              <a:rPr lang="it-IT" sz="1200" dirty="0" smtClean="0">
                <a:latin typeface="Arial" panose="020B0604020202020204" pitchFamily="34" charset="0"/>
                <a:cs typeface="Arial" panose="020B0604020202020204" pitchFamily="34" charset="0"/>
              </a:rPr>
              <a:t>and </a:t>
            </a:r>
            <a:r>
              <a:rPr lang="it-IT" sz="1200" dirty="0" err="1" smtClean="0">
                <a:latin typeface="Arial" panose="020B0604020202020204" pitchFamily="34" charset="0"/>
                <a:cs typeface="Arial" panose="020B0604020202020204" pitchFamily="34" charset="0"/>
              </a:rPr>
              <a:t>contains</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the </a:t>
            </a:r>
            <a:r>
              <a:rPr lang="it-IT" sz="1200" dirty="0" err="1">
                <a:latin typeface="Arial" panose="020B0604020202020204" pitchFamily="34" charset="0"/>
                <a:cs typeface="Arial" panose="020B0604020202020204" pitchFamily="34" charset="0"/>
              </a:rPr>
              <a:t>main</a:t>
            </a:r>
            <a:r>
              <a:rPr lang="it-IT" sz="1200" dirty="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events</a:t>
            </a:r>
            <a:r>
              <a:rPr lang="it-IT" sz="1200" dirty="0" smtClean="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that</a:t>
            </a:r>
            <a:r>
              <a:rPr lang="it-IT" sz="1200" dirty="0" smtClean="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happen</a:t>
            </a:r>
            <a:r>
              <a:rPr lang="it-IT" sz="1200" dirty="0" smtClean="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while</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the </a:t>
            </a:r>
            <a:r>
              <a:rPr lang="it-IT" sz="1200" dirty="0" err="1">
                <a:latin typeface="Arial" panose="020B0604020202020204" pitchFamily="34" charset="0"/>
                <a:cs typeface="Arial" panose="020B0604020202020204" pitchFamily="34" charset="0"/>
              </a:rPr>
              <a:t>main</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characters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try</a:t>
            </a:r>
            <a:r>
              <a:rPr lang="it-IT" sz="1200" dirty="0">
                <a:latin typeface="Arial" panose="020B0604020202020204" pitchFamily="34" charset="0"/>
                <a:cs typeface="Arial" panose="020B0604020202020204" pitchFamily="34" charset="0"/>
              </a:rPr>
              <a:t> to </a:t>
            </a:r>
            <a:r>
              <a:rPr lang="it-IT" sz="1200" dirty="0" smtClean="0">
                <a:latin typeface="Arial" panose="020B0604020202020204" pitchFamily="34" charset="0"/>
                <a:cs typeface="Arial" panose="020B0604020202020204" pitchFamily="34" charset="0"/>
              </a:rPr>
              <a:t>solve the </a:t>
            </a:r>
            <a:r>
              <a:rPr lang="it-IT" sz="1200" dirty="0" err="1" smtClean="0">
                <a:latin typeface="Arial" panose="020B0604020202020204" pitchFamily="34" charset="0"/>
                <a:cs typeface="Arial" panose="020B0604020202020204" pitchFamily="34" charset="0"/>
              </a:rPr>
              <a:t>conflict</a:t>
            </a:r>
            <a:r>
              <a:rPr lang="it-IT" sz="1200" dirty="0" smtClean="0">
                <a:latin typeface="Arial" panose="020B0604020202020204" pitchFamily="34" charset="0"/>
                <a:cs typeface="Arial" panose="020B0604020202020204" pitchFamily="34" charset="0"/>
              </a:rPr>
              <a:t>.</a:t>
            </a:r>
            <a:endParaRPr lang="it-IT" sz="1200" b="1" dirty="0">
              <a:latin typeface="Arial" panose="020B0604020202020204" pitchFamily="34" charset="0"/>
              <a:cs typeface="Arial" panose="020B0604020202020204" pitchFamily="34" charset="0"/>
            </a:endParaRPr>
          </a:p>
        </p:txBody>
      </p:sp>
      <p:sp>
        <p:nvSpPr>
          <p:cNvPr id="25" name="CasellaDiTesto 24">
            <a:extLst>
              <a:ext uri="{FF2B5EF4-FFF2-40B4-BE49-F238E27FC236}">
                <a16:creationId xmlns:a16="http://schemas.microsoft.com/office/drawing/2014/main" id="{7D50C317-761B-A144-A6DA-0FFF296BAD78}"/>
              </a:ext>
            </a:extLst>
          </p:cNvPr>
          <p:cNvSpPr txBox="1"/>
          <p:nvPr/>
        </p:nvSpPr>
        <p:spPr>
          <a:xfrm>
            <a:off x="6208827" y="1550798"/>
            <a:ext cx="3800104" cy="646331"/>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The </a:t>
            </a:r>
            <a:r>
              <a:rPr lang="it-IT" sz="1200" b="1" dirty="0">
                <a:latin typeface="Arial" panose="020B0604020202020204" pitchFamily="34" charset="0"/>
                <a:cs typeface="Arial" panose="020B0604020202020204" pitchFamily="34" charset="0"/>
              </a:rPr>
              <a:t>climax </a:t>
            </a:r>
            <a:r>
              <a:rPr lang="it-IT" sz="1200" dirty="0" err="1">
                <a:latin typeface="Arial" panose="020B0604020202020204" pitchFamily="34" charset="0"/>
                <a:cs typeface="Arial" panose="020B0604020202020204" pitchFamily="34" charset="0"/>
              </a:rPr>
              <a:t>is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also</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called</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turning</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point</a:t>
            </a:r>
            <a:r>
              <a:rPr lang="it-IT" sz="1200" dirty="0">
                <a:latin typeface="Arial" panose="020B0604020202020204" pitchFamily="34" charset="0"/>
                <a:cs typeface="Arial" panose="020B0604020202020204" pitchFamily="34" charset="0"/>
              </a:rPr>
              <a:t> in short stories and </a:t>
            </a:r>
            <a:r>
              <a:rPr lang="it-IT" sz="1200" dirty="0" err="1">
                <a:latin typeface="Arial" panose="020B0604020202020204" pitchFamily="34" charset="0"/>
                <a:cs typeface="Arial" panose="020B0604020202020204" pitchFamily="34" charset="0"/>
              </a:rPr>
              <a:t>is</a:t>
            </a:r>
            <a:r>
              <a:rPr lang="it-IT" sz="1200" dirty="0">
                <a:latin typeface="Arial" panose="020B0604020202020204" pitchFamily="34" charset="0"/>
                <a:cs typeface="Arial" panose="020B0604020202020204" pitchFamily="34" charset="0"/>
              </a:rPr>
              <a:t> the </a:t>
            </a:r>
            <a:r>
              <a:rPr lang="it-IT" sz="1200" dirty="0" err="1">
                <a:latin typeface="Arial" panose="020B0604020202020204" pitchFamily="34" charset="0"/>
                <a:cs typeface="Arial" panose="020B0604020202020204" pitchFamily="34" charset="0"/>
              </a:rPr>
              <a:t>most</a:t>
            </a:r>
            <a:r>
              <a:rPr lang="it-IT" sz="1200" dirty="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suspenceful</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part of the story </a:t>
            </a:r>
            <a:r>
              <a:rPr lang="it-IT" sz="1200" dirty="0" err="1">
                <a:latin typeface="Arial" panose="020B0604020202020204" pitchFamily="34" charset="0"/>
                <a:cs typeface="Arial" panose="020B0604020202020204" pitchFamily="34" charset="0"/>
              </a:rPr>
              <a:t>where</a:t>
            </a:r>
            <a:r>
              <a:rPr lang="it-IT" sz="1200" dirty="0">
                <a:latin typeface="Arial" panose="020B0604020202020204" pitchFamily="34" charset="0"/>
                <a:cs typeface="Arial" panose="020B0604020202020204" pitchFamily="34" charset="0"/>
              </a:rPr>
              <a:t> the </a:t>
            </a:r>
            <a:r>
              <a:rPr lang="it-IT" sz="1200" dirty="0" err="1">
                <a:latin typeface="Arial" panose="020B0604020202020204" pitchFamily="34" charset="0"/>
                <a:cs typeface="Arial" panose="020B0604020202020204" pitchFamily="34" charset="0"/>
              </a:rPr>
              <a:t>main</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characters</a:t>
            </a:r>
            <a:r>
              <a:rPr lang="it-IT" sz="1200" dirty="0">
                <a:latin typeface="Arial" panose="020B0604020202020204" pitchFamily="34" charset="0"/>
                <a:cs typeface="Arial" panose="020B0604020202020204" pitchFamily="34" charset="0"/>
              </a:rPr>
              <a:t> </a:t>
            </a:r>
            <a:r>
              <a:rPr lang="it-IT" sz="1200" dirty="0" smtClean="0">
                <a:latin typeface="Arial" panose="020B0604020202020204" pitchFamily="34" charset="0"/>
                <a:cs typeface="Arial" panose="020B0604020202020204" pitchFamily="34" charset="0"/>
              </a:rPr>
              <a:t>solve </a:t>
            </a:r>
            <a:r>
              <a:rPr lang="it-IT" sz="1200" dirty="0">
                <a:latin typeface="Arial" panose="020B0604020202020204" pitchFamily="34" charset="0"/>
                <a:cs typeface="Arial" panose="020B0604020202020204" pitchFamily="34" charset="0"/>
              </a:rPr>
              <a:t>the </a:t>
            </a:r>
            <a:r>
              <a:rPr lang="it-IT" sz="1200" dirty="0" err="1">
                <a:latin typeface="Arial" panose="020B0604020202020204" pitchFamily="34" charset="0"/>
                <a:cs typeface="Arial" panose="020B0604020202020204" pitchFamily="34" charset="0"/>
              </a:rPr>
              <a:t>problem</a:t>
            </a:r>
            <a:r>
              <a:rPr lang="it-IT" sz="1200" dirty="0">
                <a:latin typeface="Arial" panose="020B0604020202020204" pitchFamily="34" charset="0"/>
                <a:cs typeface="Arial" panose="020B0604020202020204" pitchFamily="34" charset="0"/>
              </a:rPr>
              <a:t>. </a:t>
            </a:r>
          </a:p>
        </p:txBody>
      </p:sp>
      <p:sp>
        <p:nvSpPr>
          <p:cNvPr id="28" name="CasellaDiTesto 27">
            <a:extLst>
              <a:ext uri="{FF2B5EF4-FFF2-40B4-BE49-F238E27FC236}">
                <a16:creationId xmlns:a16="http://schemas.microsoft.com/office/drawing/2014/main" id="{9F63DFC5-9CA5-3D4D-A047-4DC3558F733C}"/>
              </a:ext>
            </a:extLst>
          </p:cNvPr>
          <p:cNvSpPr txBox="1"/>
          <p:nvPr/>
        </p:nvSpPr>
        <p:spPr>
          <a:xfrm>
            <a:off x="8007532" y="2917242"/>
            <a:ext cx="2232042" cy="646331"/>
          </a:xfrm>
          <a:prstGeom prst="rect">
            <a:avLst/>
          </a:prstGeom>
          <a:noFill/>
        </p:spPr>
        <p:txBody>
          <a:bodyPr wrap="square" rtlCol="0">
            <a:spAutoFit/>
          </a:bodyPr>
          <a:lstStyle/>
          <a:p>
            <a:r>
              <a:rPr lang="it-IT" sz="1200" dirty="0" err="1">
                <a:latin typeface="Arial" panose="020B0604020202020204" pitchFamily="34" charset="0"/>
                <a:cs typeface="Arial" panose="020B0604020202020204" pitchFamily="34" charset="0"/>
              </a:rPr>
              <a:t>Things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that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happen</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after</a:t>
            </a:r>
            <a:r>
              <a:rPr lang="it-IT" sz="1200" dirty="0">
                <a:latin typeface="Arial" panose="020B0604020202020204" pitchFamily="34" charset="0"/>
                <a:cs typeface="Arial" panose="020B0604020202020204" pitchFamily="34" charset="0"/>
              </a:rPr>
              <a:t> the climax </a:t>
            </a:r>
            <a:r>
              <a:rPr lang="it-IT" sz="1200" dirty="0" err="1">
                <a:latin typeface="Arial" panose="020B0604020202020204" pitchFamily="34" charset="0"/>
                <a:cs typeface="Arial" panose="020B0604020202020204" pitchFamily="34" charset="0"/>
              </a:rPr>
              <a:t>but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before</a:t>
            </a:r>
            <a:r>
              <a:rPr lang="it-IT" sz="1200" dirty="0">
                <a:latin typeface="Arial" panose="020B0604020202020204" pitchFamily="34" charset="0"/>
                <a:cs typeface="Arial" panose="020B0604020202020204" pitchFamily="34" charset="0"/>
              </a:rPr>
              <a:t> the </a:t>
            </a:r>
            <a:r>
              <a:rPr lang="it-IT" sz="1200" dirty="0" err="1">
                <a:latin typeface="Arial" panose="020B0604020202020204" pitchFamily="34" charset="0"/>
                <a:cs typeface="Arial" panose="020B0604020202020204" pitchFamily="34" charset="0"/>
              </a:rPr>
              <a:t>ending</a:t>
            </a:r>
            <a:r>
              <a:rPr lang="it-IT" sz="1200" dirty="0">
                <a:latin typeface="Arial" panose="020B0604020202020204" pitchFamily="34" charset="0"/>
                <a:cs typeface="Arial" panose="020B0604020202020204" pitchFamily="34" charset="0"/>
              </a:rPr>
              <a:t> of the story.</a:t>
            </a:r>
          </a:p>
        </p:txBody>
      </p:sp>
      <p:sp>
        <p:nvSpPr>
          <p:cNvPr id="30" name="CasellaDiTesto 29">
            <a:extLst>
              <a:ext uri="{FF2B5EF4-FFF2-40B4-BE49-F238E27FC236}">
                <a16:creationId xmlns:a16="http://schemas.microsoft.com/office/drawing/2014/main" id="{5A5304D6-8465-D14F-83E1-0561C92E3983}"/>
              </a:ext>
            </a:extLst>
          </p:cNvPr>
          <p:cNvSpPr txBox="1"/>
          <p:nvPr/>
        </p:nvSpPr>
        <p:spPr>
          <a:xfrm>
            <a:off x="8164286" y="4167053"/>
            <a:ext cx="1750423" cy="1200329"/>
          </a:xfrm>
          <a:prstGeom prst="rect">
            <a:avLst/>
          </a:prstGeom>
          <a:noFill/>
        </p:spPr>
        <p:txBody>
          <a:bodyPr wrap="square" rtlCol="0">
            <a:spAutoFit/>
          </a:bodyPr>
          <a:lstStyle/>
          <a:p>
            <a:pPr algn="just"/>
            <a:r>
              <a:rPr lang="it-IT" sz="1200" dirty="0">
                <a:latin typeface="Arial" panose="020B0604020202020204" pitchFamily="34" charset="0"/>
                <a:cs typeface="Arial" panose="020B0604020202020204" pitchFamily="34" charset="0"/>
              </a:rPr>
              <a:t>The </a:t>
            </a:r>
            <a:r>
              <a:rPr lang="it-IT" sz="1200" b="1" dirty="0" err="1">
                <a:latin typeface="Arial" panose="020B0604020202020204" pitchFamily="34" charset="0"/>
                <a:cs typeface="Arial" panose="020B0604020202020204" pitchFamily="34" charset="0"/>
              </a:rPr>
              <a:t>resolution</a:t>
            </a:r>
            <a:r>
              <a:rPr lang="it-IT" sz="1200" b="1"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is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how</a:t>
            </a:r>
            <a:r>
              <a:rPr lang="it-IT" sz="1200" dirty="0">
                <a:latin typeface="Arial" panose="020B0604020202020204" pitchFamily="34" charset="0"/>
                <a:cs typeface="Arial" panose="020B0604020202020204" pitchFamily="34" charset="0"/>
              </a:rPr>
              <a:t> the story </a:t>
            </a:r>
            <a:r>
              <a:rPr lang="it-IT" sz="1200" dirty="0" err="1">
                <a:latin typeface="Arial" panose="020B0604020202020204" pitchFamily="34" charset="0"/>
                <a:cs typeface="Arial" panose="020B0604020202020204" pitchFamily="34" charset="0"/>
              </a:rPr>
              <a:t>finally</a:t>
            </a:r>
            <a:r>
              <a:rPr lang="it-IT" sz="1200" dirty="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ends</a:t>
            </a:r>
            <a:r>
              <a:rPr lang="it-IT" sz="1200" dirty="0" smtClean="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as</a:t>
            </a:r>
            <a:r>
              <a:rPr lang="it-IT" sz="1200" dirty="0">
                <a:latin typeface="Arial" panose="020B0604020202020204" pitchFamily="34" charset="0"/>
                <a:cs typeface="Arial" panose="020B0604020202020204" pitchFamily="34" charset="0"/>
              </a:rPr>
              <a:t> a </a:t>
            </a:r>
            <a:r>
              <a:rPr lang="it-IT" sz="1200" dirty="0" err="1">
                <a:latin typeface="Arial" panose="020B0604020202020204" pitchFamily="34" charset="0"/>
                <a:cs typeface="Arial" panose="020B0604020202020204" pitchFamily="34" charset="0"/>
              </a:rPr>
              <a:t>result</a:t>
            </a:r>
            <a:r>
              <a:rPr lang="it-IT" sz="1200" dirty="0">
                <a:latin typeface="Arial" panose="020B0604020202020204" pitchFamily="34" charset="0"/>
                <a:cs typeface="Arial" panose="020B0604020202020204" pitchFamily="34" charset="0"/>
              </a:rPr>
              <a:t> of </a:t>
            </a:r>
            <a:r>
              <a:rPr lang="it-IT" sz="1200" dirty="0" err="1">
                <a:latin typeface="Arial" panose="020B0604020202020204" pitchFamily="34" charset="0"/>
                <a:cs typeface="Arial" panose="020B0604020202020204" pitchFamily="34" charset="0"/>
              </a:rPr>
              <a:t>what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characters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did</a:t>
            </a:r>
            <a:r>
              <a:rPr lang="it-IT" sz="1200" dirty="0">
                <a:latin typeface="Arial" panose="020B0604020202020204" pitchFamily="34" charset="0"/>
                <a:cs typeface="Arial" panose="020B0604020202020204" pitchFamily="34" charset="0"/>
              </a:rPr>
              <a:t> or </a:t>
            </a:r>
            <a:r>
              <a:rPr lang="it-IT" sz="1200" dirty="0" err="1" smtClean="0">
                <a:latin typeface="Arial" panose="020B0604020202020204" pitchFamily="34" charset="0"/>
                <a:cs typeface="Arial" panose="020B0604020202020204" pitchFamily="34" charset="0"/>
              </a:rPr>
              <a:t>discovered</a:t>
            </a:r>
            <a:r>
              <a:rPr lang="it-IT" sz="1200" dirty="0">
                <a:latin typeface="Arial" panose="020B0604020202020204" pitchFamily="34" charset="0"/>
                <a:cs typeface="Arial" panose="020B0604020202020204" pitchFamily="34" charset="0"/>
              </a:rPr>
              <a:t> </a:t>
            </a:r>
            <a:r>
              <a:rPr lang="it-IT" sz="1200" dirty="0" err="1" smtClean="0">
                <a:latin typeface="Arial" panose="020B0604020202020204" pitchFamily="34" charset="0"/>
                <a:cs typeface="Arial" panose="020B0604020202020204" pitchFamily="34" charset="0"/>
              </a:rPr>
              <a:t>during</a:t>
            </a:r>
            <a:r>
              <a:rPr lang="it-IT" sz="1200" dirty="0" smtClean="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the climax. </a:t>
            </a:r>
            <a:endParaRPr lang="it-IT" sz="1200" b="1" dirty="0">
              <a:latin typeface="Arial" panose="020B0604020202020204" pitchFamily="34" charset="0"/>
              <a:cs typeface="Arial" panose="020B0604020202020204" pitchFamily="34" charset="0"/>
            </a:endParaRPr>
          </a:p>
        </p:txBody>
      </p:sp>
      <p:sp>
        <p:nvSpPr>
          <p:cNvPr id="31" name="CasellaDiTesto 30">
            <a:extLst>
              <a:ext uri="{FF2B5EF4-FFF2-40B4-BE49-F238E27FC236}">
                <a16:creationId xmlns:a16="http://schemas.microsoft.com/office/drawing/2014/main" id="{74B28890-7D37-4140-A63D-7A445A1F7F6E}"/>
              </a:ext>
            </a:extLst>
          </p:cNvPr>
          <p:cNvSpPr txBox="1"/>
          <p:nvPr/>
        </p:nvSpPr>
        <p:spPr>
          <a:xfrm>
            <a:off x="1798320" y="-242316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89145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strVal val="#ppt_w*0.70"/>
                                          </p:val>
                                        </p:tav>
                                        <p:tav tm="100000">
                                          <p:val>
                                            <p:strVal val="#ppt_w"/>
                                          </p:val>
                                        </p:tav>
                                      </p:tavLst>
                                    </p:anim>
                                    <p:anim calcmode="lin" valueType="num">
                                      <p:cBhvr>
                                        <p:cTn id="31" dur="1000" fill="hold"/>
                                        <p:tgtEl>
                                          <p:spTgt spid="25"/>
                                        </p:tgtEl>
                                        <p:attrNameLst>
                                          <p:attrName>ppt_h</p:attrName>
                                        </p:attrNameLst>
                                      </p:cBhvr>
                                      <p:tavLst>
                                        <p:tav tm="0">
                                          <p:val>
                                            <p:strVal val="#ppt_h"/>
                                          </p:val>
                                        </p:tav>
                                        <p:tav tm="100000">
                                          <p:val>
                                            <p:strVal val="#ppt_h"/>
                                          </p:val>
                                        </p:tav>
                                      </p:tavLst>
                                    </p:anim>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1000"/>
                                        <p:tgtEl>
                                          <p:spTgt spid="28">
                                            <p:txEl>
                                              <p:pRg st="0" end="0"/>
                                            </p:txEl>
                                          </p:spTgt>
                                        </p:tgtEl>
                                      </p:cBhvr>
                                    </p:animEffect>
                                    <p:anim calcmode="lin" valueType="num">
                                      <p:cBhvr>
                                        <p:cTn id="3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0">
                                            <p:txEl>
                                              <p:pRg st="0" end="0"/>
                                            </p:txEl>
                                          </p:spTgt>
                                        </p:tgtEl>
                                        <p:attrNameLst>
                                          <p:attrName>style.visibility</p:attrName>
                                        </p:attrNameLst>
                                      </p:cBhvr>
                                      <p:to>
                                        <p:strVal val="visible"/>
                                      </p:to>
                                    </p:set>
                                    <p:anim calcmode="lin" valueType="num">
                                      <p:cBhvr>
                                        <p:cTn id="44" dur="1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45" dur="1000" fill="hold"/>
                                        <p:tgtEl>
                                          <p:spTgt spid="30">
                                            <p:txEl>
                                              <p:pRg st="0" end="0"/>
                                            </p:txEl>
                                          </p:spTgt>
                                        </p:tgtEl>
                                        <p:attrNameLst>
                                          <p:attrName>ppt_h</p:attrName>
                                        </p:attrNameLst>
                                      </p:cBhvr>
                                      <p:tavLst>
                                        <p:tav tm="0">
                                          <p:val>
                                            <p:fltVal val="0"/>
                                          </p:val>
                                        </p:tav>
                                        <p:tav tm="100000">
                                          <p:val>
                                            <p:strVal val="#ppt_h"/>
                                          </p:val>
                                        </p:tav>
                                      </p:tavLst>
                                    </p:anim>
                                    <p:anim calcmode="lin" valueType="num">
                                      <p:cBhvr>
                                        <p:cTn id="46" dur="1000" fill="hold"/>
                                        <p:tgtEl>
                                          <p:spTgt spid="30">
                                            <p:txEl>
                                              <p:pRg st="0" end="0"/>
                                            </p:txEl>
                                          </p:spTgt>
                                        </p:tgtEl>
                                        <p:attrNameLst>
                                          <p:attrName>style.rotation</p:attrName>
                                        </p:attrNameLst>
                                      </p:cBhvr>
                                      <p:tavLst>
                                        <p:tav tm="0">
                                          <p:val>
                                            <p:fltVal val="90"/>
                                          </p:val>
                                        </p:tav>
                                        <p:tav tm="100000">
                                          <p:val>
                                            <p:fltVal val="0"/>
                                          </p:val>
                                        </p:tav>
                                      </p:tavLst>
                                    </p:anim>
                                    <p:animEffect transition="in" filter="fade">
                                      <p:cBhvr>
                                        <p:cTn id="47"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AFEFD4-9C30-4F74-91BC-5FF17B115202}"/>
              </a:ext>
            </a:extLst>
          </p:cNvPr>
          <p:cNvSpPr>
            <a:spLocks noGrp="1"/>
          </p:cNvSpPr>
          <p:nvPr>
            <p:ph type="title"/>
          </p:nvPr>
        </p:nvSpPr>
        <p:spPr>
          <a:xfrm>
            <a:off x="3561323" y="11924"/>
            <a:ext cx="5293591" cy="564966"/>
          </a:xfrm>
        </p:spPr>
        <p:txBody>
          <a:bodyPr>
            <a:normAutofit/>
          </a:bodyPr>
          <a:lstStyle/>
          <a:p>
            <a:pPr algn="ctr"/>
            <a:r>
              <a:rPr lang="it-IT" sz="2800" b="1" dirty="0" err="1">
                <a:solidFill>
                  <a:srgbClr val="945200"/>
                </a:solidFill>
                <a:latin typeface="Arial" panose="020B0604020202020204" pitchFamily="34" charset="0"/>
                <a:cs typeface="Arial" panose="020B0604020202020204" pitchFamily="34" charset="0"/>
              </a:rPr>
              <a:t>Diagram</a:t>
            </a:r>
            <a:r>
              <a:rPr lang="it-IT" sz="2800" b="1" dirty="0">
                <a:solidFill>
                  <a:srgbClr val="945200"/>
                </a:solidFill>
                <a:latin typeface="Arial" panose="020B0604020202020204" pitchFamily="34" charset="0"/>
                <a:cs typeface="Arial" panose="020B0604020202020204" pitchFamily="34" charset="0"/>
              </a:rPr>
              <a:t> of the Plot</a:t>
            </a:r>
          </a:p>
        </p:txBody>
      </p:sp>
      <p:sp>
        <p:nvSpPr>
          <p:cNvPr id="3" name="Segnaposto piè di pagina 2"/>
          <p:cNvSpPr>
            <a:spLocks noGrp="1"/>
          </p:cNvSpPr>
          <p:nvPr>
            <p:ph type="ftr" sz="quarter" idx="11"/>
          </p:nvPr>
        </p:nvSpPr>
        <p:spPr>
          <a:xfrm>
            <a:off x="9559637" y="5801800"/>
            <a:ext cx="8342940" cy="398762"/>
          </a:xfrm>
        </p:spPr>
        <p:txBody>
          <a:bodyPr/>
          <a:lstStyle/>
          <a:p>
            <a:r>
              <a:rPr lang="it-IT" sz="1800" dirty="0" smtClean="0"/>
              <a:t>By Luca Scrivano</a:t>
            </a:r>
            <a:endParaRPr lang="it-IT" sz="1800" dirty="0"/>
          </a:p>
        </p:txBody>
      </p:sp>
      <p:sp>
        <p:nvSpPr>
          <p:cNvPr id="12" name="Rettangolo 11">
            <a:extLst>
              <a:ext uri="{FF2B5EF4-FFF2-40B4-BE49-F238E27FC236}">
                <a16:creationId xmlns:a16="http://schemas.microsoft.com/office/drawing/2014/main" id="{6F48A8E6-0547-48D7-92A8-AC0866047F0C}"/>
              </a:ext>
            </a:extLst>
          </p:cNvPr>
          <p:cNvSpPr/>
          <p:nvPr/>
        </p:nvSpPr>
        <p:spPr>
          <a:xfrm>
            <a:off x="1259556" y="4600124"/>
            <a:ext cx="4043796" cy="1600438"/>
          </a:xfrm>
          <a:prstGeom prst="rect">
            <a:avLst/>
          </a:prstGeom>
          <a:ln>
            <a:solidFill>
              <a:schemeClr val="tx1"/>
            </a:solidFill>
          </a:ln>
        </p:spPr>
        <p:txBody>
          <a:bodyPr wrap="square">
            <a:spAutoFit/>
          </a:bodyPr>
          <a:lstStyle/>
          <a:p>
            <a:pPr algn="ctr"/>
            <a:r>
              <a:rPr lang="en-US" sz="1400" b="1" dirty="0">
                <a:solidFill>
                  <a:srgbClr val="FF0000"/>
                </a:solidFill>
                <a:latin typeface="Arial" panose="020B0604020202020204" pitchFamily="34" charset="0"/>
                <a:cs typeface="Arial" panose="020B0604020202020204" pitchFamily="34" charset="0"/>
              </a:rPr>
              <a:t>EXPOSITION</a:t>
            </a:r>
          </a:p>
          <a:p>
            <a:r>
              <a:rPr lang="en-US" sz="1400" dirty="0">
                <a:latin typeface="Arial" panose="020B0604020202020204" pitchFamily="34" charset="0"/>
                <a:cs typeface="Arial" panose="020B0604020202020204" pitchFamily="34" charset="0"/>
              </a:rPr>
              <a:t>Tom Sawyer lives in St. Petersburg, (Missouri) with his Aunt Polly, cousin Mary, and brother Sid. Tom is twelve years old and is a boy with a vivid imagination. Tom usually skips school and when he does it; he goes on adventures with his friends.</a:t>
            </a:r>
          </a:p>
        </p:txBody>
      </p:sp>
      <p:sp>
        <p:nvSpPr>
          <p:cNvPr id="13" name="Rettangolo 12">
            <a:extLst>
              <a:ext uri="{FF2B5EF4-FFF2-40B4-BE49-F238E27FC236}">
                <a16:creationId xmlns:a16="http://schemas.microsoft.com/office/drawing/2014/main" id="{FE22D936-F94D-43C8-A2E1-7411C19B4EE8}"/>
              </a:ext>
            </a:extLst>
          </p:cNvPr>
          <p:cNvSpPr/>
          <p:nvPr/>
        </p:nvSpPr>
        <p:spPr>
          <a:xfrm>
            <a:off x="7398621" y="4340805"/>
            <a:ext cx="3948601" cy="954107"/>
          </a:xfrm>
          <a:prstGeom prst="rect">
            <a:avLst/>
          </a:prstGeom>
          <a:ln>
            <a:solidFill>
              <a:schemeClr val="tx1"/>
            </a:solidFill>
          </a:ln>
        </p:spPr>
        <p:txBody>
          <a:bodyPr wrap="square">
            <a:spAutoFit/>
          </a:bodyPr>
          <a:lstStyle/>
          <a:p>
            <a:pPr lvl="0" algn="ctr"/>
            <a:r>
              <a:rPr lang="en-US" sz="1400" b="1" dirty="0">
                <a:solidFill>
                  <a:srgbClr val="FF0000"/>
                </a:solidFill>
                <a:latin typeface="Arial" panose="020B0604020202020204" pitchFamily="34" charset="0"/>
                <a:cs typeface="Arial" panose="020B0604020202020204" pitchFamily="34" charset="0"/>
              </a:rPr>
              <a:t>RESOLUTION</a:t>
            </a:r>
            <a:endParaRPr lang="en-US" sz="1400" dirty="0">
              <a:solidFill>
                <a:srgbClr val="FF0000"/>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Tom and Huck uncover Injun Joe’s treasure in the cave. With their adventures, Tom and Huck become “the heroes” of  St. Petersburg.</a:t>
            </a:r>
          </a:p>
        </p:txBody>
      </p:sp>
      <p:sp>
        <p:nvSpPr>
          <p:cNvPr id="14" name="Rettangolo 13">
            <a:extLst>
              <a:ext uri="{FF2B5EF4-FFF2-40B4-BE49-F238E27FC236}">
                <a16:creationId xmlns:a16="http://schemas.microsoft.com/office/drawing/2014/main" id="{A97C289E-2675-480E-8637-2C931722516C}"/>
              </a:ext>
            </a:extLst>
          </p:cNvPr>
          <p:cNvSpPr/>
          <p:nvPr/>
        </p:nvSpPr>
        <p:spPr>
          <a:xfrm>
            <a:off x="940067" y="798489"/>
            <a:ext cx="3904275" cy="1600438"/>
          </a:xfrm>
          <a:prstGeom prst="rect">
            <a:avLst/>
          </a:prstGeom>
          <a:ln>
            <a:solidFill>
              <a:schemeClr val="tx1"/>
            </a:solidFill>
          </a:ln>
        </p:spPr>
        <p:txBody>
          <a:bodyPr wrap="square">
            <a:spAutoFit/>
          </a:bodyPr>
          <a:lstStyle/>
          <a:p>
            <a:pPr algn="just"/>
            <a:r>
              <a:rPr lang="en-US" sz="1400" dirty="0">
                <a:latin typeface="Arial" panose="020B0604020202020204" pitchFamily="34" charset="0"/>
                <a:cs typeface="Arial" panose="020B0604020202020204" pitchFamily="34" charset="0"/>
              </a:rPr>
              <a:t>When Injun Joe disappears, Tom returns to his old ways. He and his friends run away to Jackson’s Island. Later, they spy Injun Joe returned in disguise with a secret treasure. Fascinated, Huck stays in town to watch Joe, while Tom goes out with Becky Thatcher to the cave.</a:t>
            </a:r>
          </a:p>
        </p:txBody>
      </p:sp>
      <p:sp>
        <p:nvSpPr>
          <p:cNvPr id="15" name="Rettangolo 14">
            <a:extLst>
              <a:ext uri="{FF2B5EF4-FFF2-40B4-BE49-F238E27FC236}">
                <a16:creationId xmlns:a16="http://schemas.microsoft.com/office/drawing/2014/main" id="{F26D467A-EE7B-4ED7-B1A1-2CF67A7BA9BB}"/>
              </a:ext>
            </a:extLst>
          </p:cNvPr>
          <p:cNvSpPr/>
          <p:nvPr/>
        </p:nvSpPr>
        <p:spPr>
          <a:xfrm>
            <a:off x="6891998" y="860044"/>
            <a:ext cx="4610408" cy="738664"/>
          </a:xfrm>
          <a:prstGeom prst="rect">
            <a:avLst/>
          </a:prstGeom>
          <a:ln>
            <a:solidFill>
              <a:srgbClr val="002060"/>
            </a:solidFill>
          </a:ln>
        </p:spPr>
        <p:txBody>
          <a:bodyPr wrap="square">
            <a:spAutoFit/>
          </a:bodyPr>
          <a:lstStyle/>
          <a:p>
            <a:pPr algn="just"/>
            <a:r>
              <a:rPr lang="en-US" sz="1400" dirty="0">
                <a:latin typeface="Arial" panose="020B0604020202020204" pitchFamily="34" charset="0"/>
                <a:cs typeface="Arial" panose="020B0604020202020204" pitchFamily="34" charset="0"/>
              </a:rPr>
              <a:t>Huck heard Injun Joe’s plans to kill the Widow Douglas. He runs for help just in time to save her. Shortly afterward, Tom see Injun Joe in the cave.</a:t>
            </a:r>
          </a:p>
        </p:txBody>
      </p:sp>
      <p:sp>
        <p:nvSpPr>
          <p:cNvPr id="16" name="Rettangolo 15">
            <a:extLst>
              <a:ext uri="{FF2B5EF4-FFF2-40B4-BE49-F238E27FC236}">
                <a16:creationId xmlns:a16="http://schemas.microsoft.com/office/drawing/2014/main" id="{C4E51991-0D3E-42E8-98D4-360201A0640E}"/>
              </a:ext>
            </a:extLst>
          </p:cNvPr>
          <p:cNvSpPr/>
          <p:nvPr/>
        </p:nvSpPr>
        <p:spPr>
          <a:xfrm>
            <a:off x="8201465" y="2448922"/>
            <a:ext cx="3277772" cy="1384995"/>
          </a:xfrm>
          <a:prstGeom prst="rect">
            <a:avLst/>
          </a:prstGeom>
          <a:ln>
            <a:solidFill>
              <a:srgbClr val="002060"/>
            </a:solidFill>
          </a:ln>
        </p:spPr>
        <p:txBody>
          <a:bodyPr wrap="square">
            <a:spAutoFit/>
          </a:bodyPr>
          <a:lstStyle/>
          <a:p>
            <a:pPr algn="just"/>
            <a:r>
              <a:rPr lang="en-US" sz="1400" dirty="0">
                <a:latin typeface="Arial" panose="020B0604020202020204" pitchFamily="34" charset="0"/>
                <a:cs typeface="Arial" panose="020B0604020202020204" pitchFamily="34" charset="0"/>
              </a:rPr>
              <a:t>The Widow Douglas takes in Huck and cares for him while he is sick. Tom and Becky escape from the cave, and Judge Thatcher seals it up, unwittingly trapping Injun Joe and causing his death by starvation.</a:t>
            </a:r>
          </a:p>
        </p:txBody>
      </p:sp>
      <p:sp>
        <p:nvSpPr>
          <p:cNvPr id="17" name="Rettangolo 16">
            <a:extLst>
              <a:ext uri="{FF2B5EF4-FFF2-40B4-BE49-F238E27FC236}">
                <a16:creationId xmlns:a16="http://schemas.microsoft.com/office/drawing/2014/main" id="{3127CF41-AE13-4600-968A-D17124E15799}"/>
              </a:ext>
            </a:extLst>
          </p:cNvPr>
          <p:cNvSpPr/>
          <p:nvPr/>
        </p:nvSpPr>
        <p:spPr>
          <a:xfrm>
            <a:off x="822306" y="2535077"/>
            <a:ext cx="3904275" cy="1815882"/>
          </a:xfrm>
          <a:prstGeom prst="rect">
            <a:avLst/>
          </a:prstGeom>
          <a:ln>
            <a:solidFill>
              <a:schemeClr val="tx1"/>
            </a:solidFill>
          </a:ln>
        </p:spPr>
        <p:txBody>
          <a:bodyPr wrap="square">
            <a:spAutoFit/>
          </a:bodyPr>
          <a:lstStyle/>
          <a:p>
            <a:pPr algn="just"/>
            <a:r>
              <a:rPr lang="en-US" sz="1400" dirty="0">
                <a:latin typeface="Arial" panose="020B0604020202020204" pitchFamily="34" charset="0"/>
                <a:cs typeface="Arial" panose="020B0604020202020204" pitchFamily="34" charset="0"/>
              </a:rPr>
              <a:t>During one of Tom’s midnight adventures with his friend Huck, they go in the graveyard and they see three man: Injun Joe, Dr. Robinson and Muff Potter. Suddenly Injun Joe kills the doctor with his knife and he accuses Muff Potter about the murder. When they discover that Muff Potter has been arrested for the murder, they are too afraid to reveal the truth.</a:t>
            </a:r>
          </a:p>
        </p:txBody>
      </p:sp>
      <p:cxnSp>
        <p:nvCxnSpPr>
          <p:cNvPr id="19" name="Connettore diritto 18">
            <a:extLst>
              <a:ext uri="{FF2B5EF4-FFF2-40B4-BE49-F238E27FC236}">
                <a16:creationId xmlns:a16="http://schemas.microsoft.com/office/drawing/2014/main" id="{88B9C9D0-3098-44FA-9FEA-F2F26807978E}"/>
              </a:ext>
            </a:extLst>
          </p:cNvPr>
          <p:cNvCxnSpPr>
            <a:cxnSpLocks/>
          </p:cNvCxnSpPr>
          <p:nvPr/>
        </p:nvCxnSpPr>
        <p:spPr>
          <a:xfrm>
            <a:off x="1144395" y="4526103"/>
            <a:ext cx="426322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1D544AD8-1807-49DF-B90D-A39A0C3A5965}"/>
              </a:ext>
            </a:extLst>
          </p:cNvPr>
          <p:cNvCxnSpPr>
            <a:cxnSpLocks/>
          </p:cNvCxnSpPr>
          <p:nvPr/>
        </p:nvCxnSpPr>
        <p:spPr>
          <a:xfrm flipV="1">
            <a:off x="5407622" y="1625575"/>
            <a:ext cx="918711" cy="29005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6707C42-4213-4701-90D1-830809112FC1}"/>
              </a:ext>
            </a:extLst>
          </p:cNvPr>
          <p:cNvCxnSpPr/>
          <p:nvPr/>
        </p:nvCxnSpPr>
        <p:spPr>
          <a:xfrm>
            <a:off x="7565346" y="4176887"/>
            <a:ext cx="26309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D3A2EE70-EAF1-4236-9160-EA72D75C62D8}"/>
              </a:ext>
            </a:extLst>
          </p:cNvPr>
          <p:cNvCxnSpPr>
            <a:cxnSpLocks/>
          </p:cNvCxnSpPr>
          <p:nvPr/>
        </p:nvCxnSpPr>
        <p:spPr>
          <a:xfrm>
            <a:off x="4798528" y="3540901"/>
            <a:ext cx="737097" cy="393280"/>
          </a:xfrm>
          <a:prstGeom prst="straightConnector1">
            <a:avLst/>
          </a:prstGeom>
          <a:ln w="317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itolo 1">
            <a:extLst>
              <a:ext uri="{FF2B5EF4-FFF2-40B4-BE49-F238E27FC236}">
                <a16:creationId xmlns:a16="http://schemas.microsoft.com/office/drawing/2014/main" id="{6B3E7F97-31A7-4830-9D8C-9B5A886FEF2E}"/>
              </a:ext>
            </a:extLst>
          </p:cNvPr>
          <p:cNvSpPr txBox="1">
            <a:spLocks/>
          </p:cNvSpPr>
          <p:nvPr/>
        </p:nvSpPr>
        <p:spPr>
          <a:xfrm>
            <a:off x="5597238" y="987638"/>
            <a:ext cx="1523419" cy="261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a:solidFill>
                  <a:srgbClr val="FF0000"/>
                </a:solidFill>
                <a:latin typeface="Arial" panose="020B0604020202020204" pitchFamily="34" charset="0"/>
                <a:cs typeface="Arial" panose="020B0604020202020204" pitchFamily="34" charset="0"/>
              </a:rPr>
              <a:t>Climax</a:t>
            </a:r>
          </a:p>
        </p:txBody>
      </p:sp>
      <p:sp>
        <p:nvSpPr>
          <p:cNvPr id="39" name="Titolo 1">
            <a:extLst>
              <a:ext uri="{FF2B5EF4-FFF2-40B4-BE49-F238E27FC236}">
                <a16:creationId xmlns:a16="http://schemas.microsoft.com/office/drawing/2014/main" id="{CC2846FB-5C48-4CD7-BAA0-A2DBE1BFE38D}"/>
              </a:ext>
            </a:extLst>
          </p:cNvPr>
          <p:cNvSpPr txBox="1">
            <a:spLocks/>
          </p:cNvSpPr>
          <p:nvPr/>
        </p:nvSpPr>
        <p:spPr>
          <a:xfrm rot="17274506">
            <a:off x="4710293" y="2480800"/>
            <a:ext cx="2090885" cy="2751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err="1" smtClean="0">
                <a:solidFill>
                  <a:srgbClr val="FF0000"/>
                </a:solidFill>
                <a:latin typeface="Arial" panose="020B0604020202020204" pitchFamily="34" charset="0"/>
                <a:cs typeface="Arial" panose="020B0604020202020204" pitchFamily="34" charset="0"/>
              </a:rPr>
              <a:t>Rising</a:t>
            </a:r>
            <a:r>
              <a:rPr lang="it-IT" sz="2000" b="1" dirty="0" smtClean="0">
                <a:solidFill>
                  <a:srgbClr val="FF0000"/>
                </a:solidFill>
                <a:latin typeface="Arial" panose="020B0604020202020204" pitchFamily="34" charset="0"/>
                <a:cs typeface="Arial" panose="020B0604020202020204" pitchFamily="34" charset="0"/>
              </a:rPr>
              <a:t> </a:t>
            </a:r>
            <a:r>
              <a:rPr lang="it-IT" sz="2000" b="1" dirty="0">
                <a:solidFill>
                  <a:srgbClr val="FF0000"/>
                </a:solidFill>
                <a:latin typeface="Arial" panose="020B0604020202020204" pitchFamily="34" charset="0"/>
                <a:cs typeface="Arial" panose="020B0604020202020204" pitchFamily="34" charset="0"/>
              </a:rPr>
              <a:t>action</a:t>
            </a:r>
          </a:p>
        </p:txBody>
      </p:sp>
      <p:cxnSp>
        <p:nvCxnSpPr>
          <p:cNvPr id="41" name="Connettore 2 40">
            <a:extLst>
              <a:ext uri="{FF2B5EF4-FFF2-40B4-BE49-F238E27FC236}">
                <a16:creationId xmlns:a16="http://schemas.microsoft.com/office/drawing/2014/main" id="{C7E13710-9172-49E1-8885-0BEBE984241A}"/>
              </a:ext>
            </a:extLst>
          </p:cNvPr>
          <p:cNvCxnSpPr>
            <a:cxnSpLocks/>
          </p:cNvCxnSpPr>
          <p:nvPr/>
        </p:nvCxnSpPr>
        <p:spPr>
          <a:xfrm>
            <a:off x="4919756" y="2182174"/>
            <a:ext cx="645470" cy="35290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Titolo 1">
            <a:extLst>
              <a:ext uri="{FF2B5EF4-FFF2-40B4-BE49-F238E27FC236}">
                <a16:creationId xmlns:a16="http://schemas.microsoft.com/office/drawing/2014/main" id="{11E4B97F-8A92-4AFC-9D90-A9DC5011F13C}"/>
              </a:ext>
            </a:extLst>
          </p:cNvPr>
          <p:cNvSpPr txBox="1">
            <a:spLocks/>
          </p:cNvSpPr>
          <p:nvPr/>
        </p:nvSpPr>
        <p:spPr>
          <a:xfrm rot="1912376">
            <a:off x="4414724" y="3352227"/>
            <a:ext cx="1523419" cy="261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err="1">
                <a:solidFill>
                  <a:srgbClr val="FF0000"/>
                </a:solidFill>
                <a:latin typeface="Arial" panose="020B0604020202020204" pitchFamily="34" charset="0"/>
                <a:cs typeface="Arial" panose="020B0604020202020204" pitchFamily="34" charset="0"/>
              </a:rPr>
              <a:t>Conflict</a:t>
            </a:r>
            <a:endParaRPr lang="it-IT" sz="2000" b="1" dirty="0">
              <a:solidFill>
                <a:srgbClr val="FF0000"/>
              </a:solidFill>
              <a:latin typeface="Arial" panose="020B0604020202020204" pitchFamily="34" charset="0"/>
              <a:cs typeface="Arial" panose="020B0604020202020204" pitchFamily="34" charset="0"/>
            </a:endParaRPr>
          </a:p>
        </p:txBody>
      </p:sp>
      <p:sp>
        <p:nvSpPr>
          <p:cNvPr id="44" name="Titolo 1">
            <a:extLst>
              <a:ext uri="{FF2B5EF4-FFF2-40B4-BE49-F238E27FC236}">
                <a16:creationId xmlns:a16="http://schemas.microsoft.com/office/drawing/2014/main" id="{A1AA3CF1-C275-4B97-A231-FFD7D2D2D7FD}"/>
              </a:ext>
            </a:extLst>
          </p:cNvPr>
          <p:cNvSpPr txBox="1">
            <a:spLocks/>
          </p:cNvSpPr>
          <p:nvPr/>
        </p:nvSpPr>
        <p:spPr>
          <a:xfrm rot="3403160">
            <a:off x="6353178" y="2965019"/>
            <a:ext cx="2090887" cy="2751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err="1">
                <a:solidFill>
                  <a:srgbClr val="FF0000"/>
                </a:solidFill>
                <a:latin typeface="Arial" panose="020B0604020202020204" pitchFamily="34" charset="0"/>
                <a:cs typeface="Arial" panose="020B0604020202020204" pitchFamily="34" charset="0"/>
              </a:rPr>
              <a:t>Falling</a:t>
            </a:r>
            <a:r>
              <a:rPr lang="it-IT" sz="2000" b="1" dirty="0">
                <a:solidFill>
                  <a:srgbClr val="FF0000"/>
                </a:solidFill>
                <a:latin typeface="Arial" panose="020B0604020202020204" pitchFamily="34" charset="0"/>
                <a:cs typeface="Arial" panose="020B0604020202020204" pitchFamily="34" charset="0"/>
              </a:rPr>
              <a:t> action</a:t>
            </a:r>
          </a:p>
        </p:txBody>
      </p:sp>
      <p:cxnSp>
        <p:nvCxnSpPr>
          <p:cNvPr id="22" name="Connettore 2 21">
            <a:extLst>
              <a:ext uri="{FF2B5EF4-FFF2-40B4-BE49-F238E27FC236}">
                <a16:creationId xmlns:a16="http://schemas.microsoft.com/office/drawing/2014/main" id="{E7F88F47-6054-4131-AC2D-C808CC30F95B}"/>
              </a:ext>
            </a:extLst>
          </p:cNvPr>
          <p:cNvCxnSpPr>
            <a:cxnSpLocks/>
          </p:cNvCxnSpPr>
          <p:nvPr/>
        </p:nvCxnSpPr>
        <p:spPr>
          <a:xfrm>
            <a:off x="6358947" y="1332879"/>
            <a:ext cx="0" cy="2658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9BE6FCC1-BEE4-44ED-B0E7-D2105AFAB634}"/>
              </a:ext>
            </a:extLst>
          </p:cNvPr>
          <p:cNvCxnSpPr>
            <a:cxnSpLocks/>
          </p:cNvCxnSpPr>
          <p:nvPr/>
        </p:nvCxnSpPr>
        <p:spPr>
          <a:xfrm flipH="1">
            <a:off x="7565346" y="2869741"/>
            <a:ext cx="593915" cy="20003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ttore diritto 3"/>
          <p:cNvCxnSpPr/>
          <p:nvPr/>
        </p:nvCxnSpPr>
        <p:spPr>
          <a:xfrm>
            <a:off x="6322270" y="1598708"/>
            <a:ext cx="1243076" cy="25781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7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8"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1000" fill="hold"/>
                                        <p:tgtEl>
                                          <p:spTgt spid="15"/>
                                        </p:tgtEl>
                                        <p:attrNameLst>
                                          <p:attrName>ppt_x</p:attrName>
                                        </p:attrNameLst>
                                      </p:cBhvr>
                                      <p:tavLst>
                                        <p:tav tm="0">
                                          <p:val>
                                            <p:strVal val="#ppt_x"/>
                                          </p:val>
                                        </p:tav>
                                        <p:tav tm="100000">
                                          <p:val>
                                            <p:strVal val="#ppt_x"/>
                                          </p:val>
                                        </p:tav>
                                      </p:tavLst>
                                    </p:anim>
                                    <p:anim calcmode="lin" valueType="num">
                                      <p:cBhvr>
                                        <p:cTn id="39" dur="11000" fill="hold"/>
                                        <p:tgtEl>
                                          <p:spTgt spid="15"/>
                                        </p:tgtEl>
                                        <p:attrNameLst>
                                          <p:attrName>ppt_y</p:attrName>
                                        </p:attrNameLst>
                                      </p:cBhvr>
                                      <p:tavLst>
                                        <p:tav tm="0">
                                          <p:val>
                                            <p:strVal val="#ppt_y+1"/>
                                          </p:val>
                                        </p:tav>
                                        <p:tav tm="100000">
                                          <p:val>
                                            <p:strVal val="#ppt_y-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1"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checkerboard(across)">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5" grpId="1"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4C7A1-AA0B-3C48-83BE-A5C55CA10AA1}"/>
              </a:ext>
            </a:extLst>
          </p:cNvPr>
          <p:cNvSpPr>
            <a:spLocks noGrp="1"/>
          </p:cNvSpPr>
          <p:nvPr>
            <p:ph type="title"/>
          </p:nvPr>
        </p:nvSpPr>
        <p:spPr>
          <a:xfrm>
            <a:off x="-992393" y="-84285"/>
            <a:ext cx="10131425" cy="662151"/>
          </a:xfrm>
        </p:spPr>
        <p:txBody>
          <a:bodyPr>
            <a:normAutofit fontScale="90000"/>
          </a:bodyPr>
          <a:lstStyle/>
          <a:p>
            <a:r>
              <a:rPr lang="it-IT" dirty="0"/>
              <a:t>                             </a:t>
            </a:r>
            <a:r>
              <a:rPr lang="it-IT" sz="2400" b="1" dirty="0" smtClean="0">
                <a:solidFill>
                  <a:srgbClr val="75532E"/>
                </a:solidFill>
                <a:latin typeface="Arial" panose="020B0604020202020204" pitchFamily="34" charset="0"/>
                <a:cs typeface="Arial" panose="020B0604020202020204" pitchFamily="34" charset="0"/>
              </a:rPr>
              <a:t>STORY PLOT WITH IMAGES</a:t>
            </a:r>
            <a:endParaRPr lang="it-IT" sz="2400" b="1" dirty="0">
              <a:solidFill>
                <a:srgbClr val="75532E"/>
              </a:solidFill>
              <a:latin typeface="Arial" panose="020B0604020202020204" pitchFamily="34" charset="0"/>
              <a:cs typeface="Arial" panose="020B0604020202020204" pitchFamily="34" charset="0"/>
            </a:endParaRPr>
          </a:p>
        </p:txBody>
      </p:sp>
      <p:pic>
        <p:nvPicPr>
          <p:cNvPr id="8" name="Segnaposto contenuto 3">
            <a:extLst>
              <a:ext uri="{FF2B5EF4-FFF2-40B4-BE49-F238E27FC236}">
                <a16:creationId xmlns:a16="http://schemas.microsoft.com/office/drawing/2014/main" id="{F4CA3335-0A1A-954D-AEE9-37B631EF1B12}"/>
              </a:ext>
            </a:extLst>
          </p:cNvPr>
          <p:cNvPicPr>
            <a:picLocks noGrp="1" noChangeAspect="1"/>
          </p:cNvPicPr>
          <p:nvPr>
            <p:ph idx="1"/>
          </p:nvPr>
        </p:nvPicPr>
        <p:blipFill>
          <a:blip r:embed="rId2"/>
          <a:stretch>
            <a:fillRect/>
          </a:stretch>
        </p:blipFill>
        <p:spPr>
          <a:xfrm>
            <a:off x="934853" y="650235"/>
            <a:ext cx="1940544" cy="2011900"/>
          </a:xfrm>
          <a:prstGeom prst="rect">
            <a:avLst/>
          </a:prstGeom>
        </p:spPr>
      </p:pic>
      <p:sp>
        <p:nvSpPr>
          <p:cNvPr id="3" name="Segnaposto piè di pagina 2"/>
          <p:cNvSpPr>
            <a:spLocks noGrp="1"/>
          </p:cNvSpPr>
          <p:nvPr>
            <p:ph type="ftr" sz="quarter" idx="11"/>
          </p:nvPr>
        </p:nvSpPr>
        <p:spPr>
          <a:xfrm>
            <a:off x="3321990" y="5938280"/>
            <a:ext cx="7305900" cy="279400"/>
          </a:xfrm>
        </p:spPr>
        <p:txBody>
          <a:bodyPr/>
          <a:lstStyle/>
          <a:p>
            <a:r>
              <a:rPr lang="it-IT" sz="1600" dirty="0" smtClean="0"/>
              <a:t>By Luca Scrivano</a:t>
            </a:r>
            <a:endParaRPr lang="it-IT" sz="1600" dirty="0"/>
          </a:p>
        </p:txBody>
      </p:sp>
      <p:pic>
        <p:nvPicPr>
          <p:cNvPr id="10" name="Immagine 9">
            <a:extLst>
              <a:ext uri="{FF2B5EF4-FFF2-40B4-BE49-F238E27FC236}">
                <a16:creationId xmlns:a16="http://schemas.microsoft.com/office/drawing/2014/main" id="{1131F111-C046-7A48-A36D-8DA65B37E00C}"/>
              </a:ext>
            </a:extLst>
          </p:cNvPr>
          <p:cNvPicPr>
            <a:picLocks noChangeAspect="1"/>
          </p:cNvPicPr>
          <p:nvPr/>
        </p:nvPicPr>
        <p:blipFill>
          <a:blip r:embed="rId3"/>
          <a:stretch>
            <a:fillRect/>
          </a:stretch>
        </p:blipFill>
        <p:spPr>
          <a:xfrm>
            <a:off x="4837031" y="665825"/>
            <a:ext cx="1828959" cy="2011899"/>
          </a:xfrm>
          <a:prstGeom prst="rect">
            <a:avLst/>
          </a:prstGeom>
        </p:spPr>
      </p:pic>
      <p:pic>
        <p:nvPicPr>
          <p:cNvPr id="11" name="Immagine 10">
            <a:extLst>
              <a:ext uri="{FF2B5EF4-FFF2-40B4-BE49-F238E27FC236}">
                <a16:creationId xmlns:a16="http://schemas.microsoft.com/office/drawing/2014/main" id="{15CEFE98-89C0-8D40-A181-07237E8C2512}"/>
              </a:ext>
            </a:extLst>
          </p:cNvPr>
          <p:cNvPicPr>
            <a:picLocks noChangeAspect="1"/>
          </p:cNvPicPr>
          <p:nvPr/>
        </p:nvPicPr>
        <p:blipFill>
          <a:blip r:embed="rId4"/>
          <a:stretch>
            <a:fillRect/>
          </a:stretch>
        </p:blipFill>
        <p:spPr>
          <a:xfrm>
            <a:off x="8792835" y="665825"/>
            <a:ext cx="1853345" cy="2011899"/>
          </a:xfrm>
          <a:prstGeom prst="rect">
            <a:avLst/>
          </a:prstGeom>
        </p:spPr>
      </p:pic>
      <p:pic>
        <p:nvPicPr>
          <p:cNvPr id="13" name="Immagine 12">
            <a:extLst>
              <a:ext uri="{FF2B5EF4-FFF2-40B4-BE49-F238E27FC236}">
                <a16:creationId xmlns:a16="http://schemas.microsoft.com/office/drawing/2014/main" id="{A6164152-9D9B-084A-B938-7839788BA59C}"/>
              </a:ext>
            </a:extLst>
          </p:cNvPr>
          <p:cNvPicPr>
            <a:picLocks noChangeAspect="1"/>
          </p:cNvPicPr>
          <p:nvPr/>
        </p:nvPicPr>
        <p:blipFill>
          <a:blip r:embed="rId5"/>
          <a:stretch>
            <a:fillRect/>
          </a:stretch>
        </p:blipFill>
        <p:spPr>
          <a:xfrm>
            <a:off x="934853" y="3499279"/>
            <a:ext cx="1853345" cy="1956986"/>
          </a:xfrm>
          <a:prstGeom prst="rect">
            <a:avLst/>
          </a:prstGeom>
        </p:spPr>
      </p:pic>
      <p:pic>
        <p:nvPicPr>
          <p:cNvPr id="15" name="Immagine 14">
            <a:extLst>
              <a:ext uri="{FF2B5EF4-FFF2-40B4-BE49-F238E27FC236}">
                <a16:creationId xmlns:a16="http://schemas.microsoft.com/office/drawing/2014/main" id="{C31673B9-3FCF-784D-80FE-BCCDAE5BE441}"/>
              </a:ext>
            </a:extLst>
          </p:cNvPr>
          <p:cNvPicPr>
            <a:picLocks noChangeAspect="1"/>
          </p:cNvPicPr>
          <p:nvPr/>
        </p:nvPicPr>
        <p:blipFill>
          <a:blip r:embed="rId6"/>
          <a:stretch>
            <a:fillRect/>
          </a:stretch>
        </p:blipFill>
        <p:spPr>
          <a:xfrm>
            <a:off x="8792835" y="3545057"/>
            <a:ext cx="1835055" cy="1975275"/>
          </a:xfrm>
          <a:prstGeom prst="rect">
            <a:avLst/>
          </a:prstGeom>
        </p:spPr>
      </p:pic>
      <p:sp>
        <p:nvSpPr>
          <p:cNvPr id="6" name="Fumetto 1 5">
            <a:extLst>
              <a:ext uri="{FF2B5EF4-FFF2-40B4-BE49-F238E27FC236}">
                <a16:creationId xmlns:a16="http://schemas.microsoft.com/office/drawing/2014/main" id="{3EF2C78E-6133-BC4B-8713-E117C914B44B}"/>
              </a:ext>
            </a:extLst>
          </p:cNvPr>
          <p:cNvSpPr/>
          <p:nvPr/>
        </p:nvSpPr>
        <p:spPr>
          <a:xfrm>
            <a:off x="934853" y="2726202"/>
            <a:ext cx="2469931" cy="709010"/>
          </a:xfrm>
          <a:prstGeom prst="wedgeRectCallout">
            <a:avLst>
              <a:gd name="adj1" fmla="val -20372"/>
              <a:gd name="adj2" fmla="val -59723"/>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a:t>Tom </a:t>
            </a:r>
            <a:r>
              <a:rPr lang="it-IT" sz="1200" dirty="0" err="1"/>
              <a:t>Sawyer</a:t>
            </a:r>
            <a:r>
              <a:rPr lang="it-IT" sz="1200" dirty="0"/>
              <a:t> </a:t>
            </a:r>
            <a:r>
              <a:rPr lang="it-IT" sz="1200" dirty="0" err="1"/>
              <a:t>lives</a:t>
            </a:r>
            <a:r>
              <a:rPr lang="it-IT" sz="1200" dirty="0"/>
              <a:t> with </a:t>
            </a:r>
            <a:r>
              <a:rPr lang="it-IT" sz="1200" dirty="0" err="1"/>
              <a:t>his</a:t>
            </a:r>
            <a:r>
              <a:rPr lang="it-IT" sz="1200" dirty="0"/>
              <a:t> </a:t>
            </a:r>
            <a:r>
              <a:rPr lang="it-IT" sz="1200" dirty="0" err="1"/>
              <a:t>Aunt</a:t>
            </a:r>
            <a:r>
              <a:rPr lang="it-IT" sz="1200" dirty="0"/>
              <a:t>: </a:t>
            </a:r>
            <a:r>
              <a:rPr lang="it-IT" sz="1200" dirty="0" err="1"/>
              <a:t>Polly</a:t>
            </a:r>
            <a:r>
              <a:rPr lang="it-IT" sz="1200" dirty="0"/>
              <a:t>. </a:t>
            </a:r>
            <a:r>
              <a:rPr lang="it-IT" sz="1200" dirty="0" err="1"/>
              <a:t>When</a:t>
            </a:r>
            <a:r>
              <a:rPr lang="it-IT" sz="1200" dirty="0"/>
              <a:t> Tom </a:t>
            </a:r>
            <a:r>
              <a:rPr lang="it-IT" sz="1200" dirty="0" err="1"/>
              <a:t>skips</a:t>
            </a:r>
            <a:r>
              <a:rPr lang="it-IT" sz="1200" dirty="0"/>
              <a:t> </a:t>
            </a:r>
            <a:r>
              <a:rPr lang="it-IT" sz="1200" dirty="0" err="1"/>
              <a:t>school</a:t>
            </a:r>
            <a:r>
              <a:rPr lang="it-IT" sz="1200" dirty="0"/>
              <a:t> he </a:t>
            </a:r>
            <a:r>
              <a:rPr lang="it-IT" sz="1200" dirty="0" err="1"/>
              <a:t>does</a:t>
            </a:r>
            <a:r>
              <a:rPr lang="it-IT" sz="1200" dirty="0"/>
              <a:t> </a:t>
            </a:r>
            <a:r>
              <a:rPr lang="it-IT" sz="1200" dirty="0" err="1"/>
              <a:t>adventures</a:t>
            </a:r>
            <a:r>
              <a:rPr lang="it-IT" sz="1200" dirty="0"/>
              <a:t> with </a:t>
            </a:r>
            <a:r>
              <a:rPr lang="it-IT" sz="1200" dirty="0" err="1"/>
              <a:t>his</a:t>
            </a:r>
            <a:r>
              <a:rPr lang="it-IT" sz="1200" dirty="0"/>
              <a:t> friends. </a:t>
            </a:r>
          </a:p>
        </p:txBody>
      </p:sp>
      <p:sp>
        <p:nvSpPr>
          <p:cNvPr id="7" name="Fumetto 1 6">
            <a:extLst>
              <a:ext uri="{FF2B5EF4-FFF2-40B4-BE49-F238E27FC236}">
                <a16:creationId xmlns:a16="http://schemas.microsoft.com/office/drawing/2014/main" id="{D354B0FA-57F8-1F4F-8333-2D5B2CFC28F7}"/>
              </a:ext>
            </a:extLst>
          </p:cNvPr>
          <p:cNvSpPr/>
          <p:nvPr/>
        </p:nvSpPr>
        <p:spPr>
          <a:xfrm flipH="1">
            <a:off x="4837031" y="2768644"/>
            <a:ext cx="2329312" cy="709010"/>
          </a:xfrm>
          <a:prstGeom prst="wedgeRectCallout">
            <a:avLst>
              <a:gd name="adj1" fmla="val 21929"/>
              <a:gd name="adj2" fmla="val -63469"/>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err="1"/>
              <a:t>During</a:t>
            </a:r>
            <a:r>
              <a:rPr lang="it-IT" sz="1200" dirty="0"/>
              <a:t> </a:t>
            </a:r>
            <a:r>
              <a:rPr lang="it-IT" sz="1200" dirty="0" err="1"/>
              <a:t>one</a:t>
            </a:r>
            <a:r>
              <a:rPr lang="it-IT" sz="1200" dirty="0"/>
              <a:t> of </a:t>
            </a:r>
            <a:r>
              <a:rPr lang="it-IT" sz="1200" dirty="0" err="1"/>
              <a:t>Tom’s</a:t>
            </a:r>
            <a:r>
              <a:rPr lang="it-IT" sz="1200" dirty="0"/>
              <a:t> </a:t>
            </a:r>
            <a:r>
              <a:rPr lang="it-IT" sz="1200" dirty="0" err="1"/>
              <a:t>adventures</a:t>
            </a:r>
            <a:r>
              <a:rPr lang="it-IT" sz="1200" dirty="0"/>
              <a:t> with </a:t>
            </a:r>
            <a:r>
              <a:rPr lang="it-IT" sz="1200" dirty="0" err="1"/>
              <a:t>Huck</a:t>
            </a:r>
            <a:r>
              <a:rPr lang="it-IT" sz="1200" dirty="0"/>
              <a:t> </a:t>
            </a:r>
            <a:r>
              <a:rPr lang="it-IT" sz="1200" dirty="0" err="1"/>
              <a:t>they</a:t>
            </a:r>
            <a:r>
              <a:rPr lang="it-IT" sz="1200" dirty="0"/>
              <a:t> go in the </a:t>
            </a:r>
            <a:r>
              <a:rPr lang="it-IT" sz="1200" dirty="0" err="1"/>
              <a:t>graveyard</a:t>
            </a:r>
            <a:r>
              <a:rPr lang="it-IT" sz="1200" dirty="0"/>
              <a:t> and </a:t>
            </a:r>
            <a:r>
              <a:rPr lang="it-IT" sz="1200" dirty="0" err="1"/>
              <a:t>Injun</a:t>
            </a:r>
            <a:r>
              <a:rPr lang="it-IT" sz="1200" dirty="0"/>
              <a:t> </a:t>
            </a:r>
            <a:r>
              <a:rPr lang="it-IT" sz="1200" dirty="0" err="1"/>
              <a:t>Joe</a:t>
            </a:r>
            <a:r>
              <a:rPr lang="it-IT" sz="1200" dirty="0"/>
              <a:t> </a:t>
            </a:r>
            <a:r>
              <a:rPr lang="it-IT" sz="1200" dirty="0" err="1"/>
              <a:t>kills</a:t>
            </a:r>
            <a:r>
              <a:rPr lang="it-IT" sz="1200" dirty="0"/>
              <a:t> the </a:t>
            </a:r>
            <a:r>
              <a:rPr lang="it-IT" sz="1200" dirty="0" err="1"/>
              <a:t>doctor</a:t>
            </a:r>
            <a:r>
              <a:rPr lang="it-IT" sz="1200" dirty="0"/>
              <a:t>.</a:t>
            </a:r>
          </a:p>
        </p:txBody>
      </p:sp>
      <p:sp>
        <p:nvSpPr>
          <p:cNvPr id="9" name="Fumetto 1 8">
            <a:extLst>
              <a:ext uri="{FF2B5EF4-FFF2-40B4-BE49-F238E27FC236}">
                <a16:creationId xmlns:a16="http://schemas.microsoft.com/office/drawing/2014/main" id="{77D66EBB-5271-E445-AEF3-06F283294170}"/>
              </a:ext>
            </a:extLst>
          </p:cNvPr>
          <p:cNvSpPr/>
          <p:nvPr/>
        </p:nvSpPr>
        <p:spPr>
          <a:xfrm>
            <a:off x="8811125" y="2801655"/>
            <a:ext cx="2214838" cy="662151"/>
          </a:xfrm>
          <a:prstGeom prst="wedgeRectCallout">
            <a:avLst>
              <a:gd name="adj1" fmla="val -23843"/>
              <a:gd name="adj2" fmla="val -67566"/>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err="1"/>
              <a:t>Injun</a:t>
            </a:r>
            <a:r>
              <a:rPr lang="it-IT" sz="1200" dirty="0"/>
              <a:t> </a:t>
            </a:r>
            <a:r>
              <a:rPr lang="it-IT" sz="1200" dirty="0" err="1"/>
              <a:t>Joe</a:t>
            </a:r>
            <a:r>
              <a:rPr lang="it-IT" sz="1200" dirty="0"/>
              <a:t> </a:t>
            </a:r>
            <a:r>
              <a:rPr lang="it-IT" sz="1200" dirty="0" err="1"/>
              <a:t>hides</a:t>
            </a:r>
            <a:r>
              <a:rPr lang="it-IT" sz="1200" dirty="0"/>
              <a:t> </a:t>
            </a:r>
            <a:r>
              <a:rPr lang="it-IT" sz="1200" dirty="0" err="1"/>
              <a:t>his</a:t>
            </a:r>
            <a:r>
              <a:rPr lang="it-IT" sz="1200" dirty="0"/>
              <a:t> </a:t>
            </a:r>
            <a:r>
              <a:rPr lang="it-IT" sz="1200" dirty="0" err="1"/>
              <a:t>treasures</a:t>
            </a:r>
            <a:r>
              <a:rPr lang="it-IT" sz="1200" dirty="0"/>
              <a:t> and Tom and </a:t>
            </a:r>
            <a:r>
              <a:rPr lang="it-IT" sz="1200" dirty="0" err="1"/>
              <a:t>his</a:t>
            </a:r>
            <a:r>
              <a:rPr lang="it-IT" sz="1200" dirty="0"/>
              <a:t> friends spy he.</a:t>
            </a:r>
          </a:p>
        </p:txBody>
      </p:sp>
      <p:pic>
        <p:nvPicPr>
          <p:cNvPr id="4" name="Immagine 3">
            <a:extLst>
              <a:ext uri="{FF2B5EF4-FFF2-40B4-BE49-F238E27FC236}">
                <a16:creationId xmlns:a16="http://schemas.microsoft.com/office/drawing/2014/main" id="{0B6670BC-C3EA-294B-9EF1-8800DB30203F}"/>
              </a:ext>
            </a:extLst>
          </p:cNvPr>
          <p:cNvPicPr>
            <a:picLocks noChangeAspect="1"/>
          </p:cNvPicPr>
          <p:nvPr/>
        </p:nvPicPr>
        <p:blipFill>
          <a:blip r:embed="rId7"/>
          <a:stretch>
            <a:fillRect/>
          </a:stretch>
        </p:blipFill>
        <p:spPr>
          <a:xfrm>
            <a:off x="4837031" y="3563345"/>
            <a:ext cx="1963305" cy="1956987"/>
          </a:xfrm>
          <a:prstGeom prst="rect">
            <a:avLst/>
          </a:prstGeom>
        </p:spPr>
      </p:pic>
      <p:sp>
        <p:nvSpPr>
          <p:cNvPr id="5" name="Fumetto 1 4">
            <a:extLst>
              <a:ext uri="{FF2B5EF4-FFF2-40B4-BE49-F238E27FC236}">
                <a16:creationId xmlns:a16="http://schemas.microsoft.com/office/drawing/2014/main" id="{D49C431D-FC02-C648-9A14-2F1F9581BE8B}"/>
              </a:ext>
            </a:extLst>
          </p:cNvPr>
          <p:cNvSpPr/>
          <p:nvPr/>
        </p:nvSpPr>
        <p:spPr>
          <a:xfrm>
            <a:off x="934853" y="5520332"/>
            <a:ext cx="2223983" cy="607637"/>
          </a:xfrm>
          <a:prstGeom prst="wedgeRectCallout">
            <a:avLst>
              <a:gd name="adj1" fmla="val -22969"/>
              <a:gd name="adj2" fmla="val -58669"/>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err="1"/>
              <a:t>Becky</a:t>
            </a:r>
            <a:r>
              <a:rPr lang="it-IT" sz="1200" dirty="0"/>
              <a:t> and Tom </a:t>
            </a:r>
            <a:r>
              <a:rPr lang="it-IT" sz="1200" dirty="0" err="1"/>
              <a:t>were</a:t>
            </a:r>
            <a:r>
              <a:rPr lang="it-IT" sz="1200" dirty="0"/>
              <a:t> in the cave  and </a:t>
            </a:r>
            <a:r>
              <a:rPr lang="it-IT" sz="1200" dirty="0" err="1"/>
              <a:t>they</a:t>
            </a:r>
            <a:r>
              <a:rPr lang="it-IT" sz="1200" dirty="0"/>
              <a:t> </a:t>
            </a:r>
            <a:r>
              <a:rPr lang="it-IT" sz="1200" dirty="0" err="1"/>
              <a:t>see</a:t>
            </a:r>
            <a:r>
              <a:rPr lang="it-IT" sz="1200" dirty="0"/>
              <a:t> </a:t>
            </a:r>
            <a:r>
              <a:rPr lang="it-IT" sz="1200" dirty="0" err="1"/>
              <a:t>Injun</a:t>
            </a:r>
            <a:r>
              <a:rPr lang="it-IT" sz="1200" dirty="0"/>
              <a:t> </a:t>
            </a:r>
            <a:r>
              <a:rPr lang="it-IT" sz="1200" dirty="0" err="1"/>
              <a:t>Joe</a:t>
            </a:r>
            <a:r>
              <a:rPr lang="it-IT" sz="1200" dirty="0"/>
              <a:t>.</a:t>
            </a:r>
          </a:p>
        </p:txBody>
      </p:sp>
      <p:sp>
        <p:nvSpPr>
          <p:cNvPr id="12" name="Fumetto 1 11">
            <a:extLst>
              <a:ext uri="{FF2B5EF4-FFF2-40B4-BE49-F238E27FC236}">
                <a16:creationId xmlns:a16="http://schemas.microsoft.com/office/drawing/2014/main" id="{6E3D2BB7-6993-1C46-B67B-121CC8CF3BC4}"/>
              </a:ext>
            </a:extLst>
          </p:cNvPr>
          <p:cNvSpPr/>
          <p:nvPr/>
        </p:nvSpPr>
        <p:spPr>
          <a:xfrm>
            <a:off x="4837031" y="5590603"/>
            <a:ext cx="2223983" cy="607637"/>
          </a:xfrm>
          <a:prstGeom prst="wedgeRectCallout">
            <a:avLst>
              <a:gd name="adj1" fmla="val -26219"/>
              <a:gd name="adj2" fmla="val -6215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a:latin typeface="Calibri" panose="020F0502020204030204" pitchFamily="34" charset="0"/>
                <a:cs typeface="Calibri" panose="020F0502020204030204" pitchFamily="34" charset="0"/>
              </a:rPr>
              <a:t>Tom and </a:t>
            </a:r>
            <a:r>
              <a:rPr lang="it-IT" sz="1200" dirty="0" err="1">
                <a:latin typeface="Calibri" panose="020F0502020204030204" pitchFamily="34" charset="0"/>
                <a:cs typeface="Calibri" panose="020F0502020204030204" pitchFamily="34" charset="0"/>
              </a:rPr>
              <a:t>Becky</a:t>
            </a:r>
            <a:r>
              <a:rPr lang="it-IT" sz="1200" dirty="0">
                <a:latin typeface="Calibri" panose="020F0502020204030204" pitchFamily="34" charset="0"/>
                <a:cs typeface="Calibri" panose="020F0502020204030204" pitchFamily="34" charset="0"/>
              </a:rPr>
              <a:t>  go back from the cave.</a:t>
            </a:r>
          </a:p>
        </p:txBody>
      </p:sp>
      <p:sp>
        <p:nvSpPr>
          <p:cNvPr id="14" name="Fumetto 1 13">
            <a:extLst>
              <a:ext uri="{FF2B5EF4-FFF2-40B4-BE49-F238E27FC236}">
                <a16:creationId xmlns:a16="http://schemas.microsoft.com/office/drawing/2014/main" id="{7BF2D328-F97B-BA48-894B-FF3FB76F2348}"/>
              </a:ext>
            </a:extLst>
          </p:cNvPr>
          <p:cNvSpPr/>
          <p:nvPr/>
        </p:nvSpPr>
        <p:spPr>
          <a:xfrm>
            <a:off x="8811125" y="5634462"/>
            <a:ext cx="2214838" cy="519920"/>
          </a:xfrm>
          <a:prstGeom prst="wedgeRectCallout">
            <a:avLst>
              <a:gd name="adj1" fmla="val -28900"/>
              <a:gd name="adj2" fmla="val -66296"/>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t-IT" sz="1200" dirty="0"/>
              <a:t>Tom and </a:t>
            </a:r>
            <a:r>
              <a:rPr lang="it-IT" sz="1200" dirty="0" err="1"/>
              <a:t>Huck</a:t>
            </a:r>
            <a:r>
              <a:rPr lang="it-IT" sz="1200" dirty="0"/>
              <a:t> </a:t>
            </a:r>
            <a:r>
              <a:rPr lang="it-IT" sz="1200" dirty="0" err="1"/>
              <a:t>find</a:t>
            </a:r>
            <a:r>
              <a:rPr lang="it-IT" sz="1200" dirty="0"/>
              <a:t> the </a:t>
            </a:r>
            <a:r>
              <a:rPr lang="it-IT" sz="1200" dirty="0" err="1"/>
              <a:t>Injun</a:t>
            </a:r>
            <a:r>
              <a:rPr lang="it-IT" sz="1200" dirty="0"/>
              <a:t> </a:t>
            </a:r>
            <a:r>
              <a:rPr lang="it-IT" sz="1200" dirty="0" err="1"/>
              <a:t>Joe</a:t>
            </a:r>
            <a:r>
              <a:rPr lang="it-IT" sz="1200" dirty="0"/>
              <a:t> </a:t>
            </a:r>
            <a:r>
              <a:rPr lang="it-IT" sz="1200" dirty="0" err="1"/>
              <a:t>teasure’s</a:t>
            </a:r>
            <a:r>
              <a:rPr lang="it-IT" sz="1200" dirty="0"/>
              <a:t> and </a:t>
            </a:r>
            <a:r>
              <a:rPr lang="it-IT" sz="1200" dirty="0" err="1"/>
              <a:t>Huck</a:t>
            </a:r>
            <a:r>
              <a:rPr lang="it-IT" sz="1200" dirty="0"/>
              <a:t> go to </a:t>
            </a:r>
            <a:r>
              <a:rPr lang="it-IT" sz="1200" dirty="0" err="1"/>
              <a:t>Widow</a:t>
            </a:r>
            <a:r>
              <a:rPr lang="it-IT" sz="1200" dirty="0"/>
              <a:t> </a:t>
            </a:r>
            <a:r>
              <a:rPr lang="it-IT" sz="1200" dirty="0" err="1"/>
              <a:t>Douglas’s</a:t>
            </a:r>
            <a:r>
              <a:rPr lang="it-IT" sz="1200" dirty="0"/>
              <a:t>  home.</a:t>
            </a:r>
          </a:p>
        </p:txBody>
      </p:sp>
    </p:spTree>
    <p:extLst>
      <p:ext uri="{BB962C8B-B14F-4D97-AF65-F5344CB8AC3E}">
        <p14:creationId xmlns:p14="http://schemas.microsoft.com/office/powerpoint/2010/main" val="209062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ppt_w</p:attrName>
                                        </p:attrNameLst>
                                      </p:cBhvr>
                                      <p:tavLst>
                                        <p:tav tm="0" fmla="#ppt_w*sin(2.5*pi*$)">
                                          <p:val>
                                            <p:fltVal val="0"/>
                                          </p:val>
                                        </p:tav>
                                        <p:tav tm="100000">
                                          <p:val>
                                            <p:fltVal val="1"/>
                                          </p:val>
                                        </p:tav>
                                      </p:tavLst>
                                    </p:anim>
                                    <p:anim calcmode="lin" valueType="num">
                                      <p:cBhvr>
                                        <p:cTn id="3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fill="hold"/>
                                        <p:tgtEl>
                                          <p:spTgt spid="5"/>
                                        </p:tgtEl>
                                        <p:attrNameLst>
                                          <p:attrName>ppt_w</p:attrName>
                                        </p:attrNameLst>
                                      </p:cBhvr>
                                      <p:tavLst>
                                        <p:tav tm="0">
                                          <p:val>
                                            <p:fltVal val="0"/>
                                          </p:val>
                                        </p:tav>
                                        <p:tav tm="100000">
                                          <p:val>
                                            <p:strVal val="#ppt_w"/>
                                          </p:val>
                                        </p:tav>
                                      </p:tavLst>
                                    </p:anim>
                                    <p:anim calcmode="lin" valueType="num">
                                      <p:cBhvr>
                                        <p:cTn id="53" dur="1000" fill="hold"/>
                                        <p:tgtEl>
                                          <p:spTgt spid="5"/>
                                        </p:tgtEl>
                                        <p:attrNameLst>
                                          <p:attrName>ppt_h</p:attrName>
                                        </p:attrNameLst>
                                      </p:cBhvr>
                                      <p:tavLst>
                                        <p:tav tm="0">
                                          <p:val>
                                            <p:fltVal val="0"/>
                                          </p:val>
                                        </p:tav>
                                        <p:tav tm="100000">
                                          <p:val>
                                            <p:strVal val="#ppt_h"/>
                                          </p:val>
                                        </p:tav>
                                      </p:tavLst>
                                    </p:anim>
                                    <p:anim calcmode="lin" valueType="num">
                                      <p:cBhvr>
                                        <p:cTn id="54" dur="1000" fill="hold"/>
                                        <p:tgtEl>
                                          <p:spTgt spid="5"/>
                                        </p:tgtEl>
                                        <p:attrNameLst>
                                          <p:attrName>style.rotation</p:attrName>
                                        </p:attrNameLst>
                                      </p:cBhvr>
                                      <p:tavLst>
                                        <p:tav tm="0">
                                          <p:val>
                                            <p:fltVal val="90"/>
                                          </p:val>
                                        </p:tav>
                                        <p:tav tm="100000">
                                          <p:val>
                                            <p:fltVal val="0"/>
                                          </p:val>
                                        </p:tav>
                                      </p:tavLst>
                                    </p:anim>
                                    <p:animEffect transition="in" filter="fade">
                                      <p:cBhvr>
                                        <p:cTn id="55" dur="1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arn(inVertical)">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3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800" decel="100000"/>
                                        <p:tgtEl>
                                          <p:spTgt spid="12"/>
                                        </p:tgtEl>
                                      </p:cBhvr>
                                    </p:animEffect>
                                    <p:anim calcmode="lin" valueType="num">
                                      <p:cBhvr>
                                        <p:cTn id="66" dur="800" decel="100000" fill="hold"/>
                                        <p:tgtEl>
                                          <p:spTgt spid="12"/>
                                        </p:tgtEl>
                                        <p:attrNameLst>
                                          <p:attrName>style.rotation</p:attrName>
                                        </p:attrNameLst>
                                      </p:cBhvr>
                                      <p:tavLst>
                                        <p:tav tm="0">
                                          <p:val>
                                            <p:fltVal val="-90"/>
                                          </p:val>
                                        </p:tav>
                                        <p:tav tm="100000">
                                          <p:val>
                                            <p:fltVal val="0"/>
                                          </p:val>
                                        </p:tav>
                                      </p:tavLst>
                                    </p:anim>
                                    <p:anim calcmode="lin" valueType="num">
                                      <p:cBhvr>
                                        <p:cTn id="67" dur="800" decel="100000" fill="hold"/>
                                        <p:tgtEl>
                                          <p:spTgt spid="12"/>
                                        </p:tgtEl>
                                        <p:attrNameLst>
                                          <p:attrName>ppt_x</p:attrName>
                                        </p:attrNameLst>
                                      </p:cBhvr>
                                      <p:tavLst>
                                        <p:tav tm="0">
                                          <p:val>
                                            <p:strVal val="#ppt_x+0.4"/>
                                          </p:val>
                                        </p:tav>
                                        <p:tav tm="100000">
                                          <p:val>
                                            <p:strVal val="#ppt_x-0.05"/>
                                          </p:val>
                                        </p:tav>
                                      </p:tavLst>
                                    </p:anim>
                                    <p:anim calcmode="lin" valueType="num">
                                      <p:cBhvr>
                                        <p:cTn id="68" dur="800" decel="100000" fill="hold"/>
                                        <p:tgtEl>
                                          <p:spTgt spid="12"/>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heckerboard(across)">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9" grpId="0" animBg="1"/>
      <p:bldP spid="5"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692398" y="1620982"/>
            <a:ext cx="6815669" cy="872836"/>
          </a:xfrm>
        </p:spPr>
        <p:txBody>
          <a:bodyPr/>
          <a:lstStyle/>
          <a:p>
            <a:r>
              <a:rPr lang="it-IT" sz="4400" dirty="0" smtClean="0"/>
              <a:t>The </a:t>
            </a:r>
            <a:r>
              <a:rPr lang="it-IT" sz="4400" dirty="0" err="1" smtClean="0"/>
              <a:t>Themes</a:t>
            </a:r>
            <a:r>
              <a:rPr lang="it-IT" sz="4400" dirty="0" smtClean="0"/>
              <a:t> of the story</a:t>
            </a:r>
            <a:endParaRPr lang="it-IT" sz="4400" dirty="0"/>
          </a:p>
        </p:txBody>
      </p:sp>
      <p:sp>
        <p:nvSpPr>
          <p:cNvPr id="3" name="Sottotitolo 2"/>
          <p:cNvSpPr>
            <a:spLocks noGrp="1"/>
          </p:cNvSpPr>
          <p:nvPr>
            <p:ph type="subTitle" idx="1"/>
          </p:nvPr>
        </p:nvSpPr>
        <p:spPr>
          <a:xfrm>
            <a:off x="2692398" y="2743200"/>
            <a:ext cx="6991248" cy="2629137"/>
          </a:xfrm>
        </p:spPr>
        <p:txBody>
          <a:bodyPr>
            <a:noAutofit/>
          </a:bodyPr>
          <a:lstStyle/>
          <a:p>
            <a:pPr marL="342900" indent="-342900" algn="just">
              <a:buFont typeface="Arial" panose="020B0604020202020204" pitchFamily="34" charset="0"/>
              <a:buChar char="•"/>
            </a:pPr>
            <a:r>
              <a:rPr lang="it-IT" sz="2400" dirty="0" err="1" smtClean="0"/>
              <a:t>Boyhood</a:t>
            </a:r>
            <a:r>
              <a:rPr lang="it-IT" sz="2400" dirty="0" smtClean="0"/>
              <a:t> </a:t>
            </a:r>
            <a:r>
              <a:rPr lang="it-IT" sz="2400" dirty="0" err="1" smtClean="0"/>
              <a:t>rebellion</a:t>
            </a:r>
            <a:r>
              <a:rPr lang="it-IT" sz="2400" dirty="0" smtClean="0"/>
              <a:t> and </a:t>
            </a:r>
            <a:r>
              <a:rPr lang="it-IT" sz="2400" dirty="0" err="1" smtClean="0"/>
              <a:t>growing</a:t>
            </a:r>
            <a:r>
              <a:rPr lang="it-IT" sz="2400" dirty="0" smtClean="0"/>
              <a:t> up</a:t>
            </a:r>
          </a:p>
          <a:p>
            <a:pPr marL="342900" indent="-342900" algn="just">
              <a:buFont typeface="Arial" panose="020B0604020202020204" pitchFamily="34" charset="0"/>
              <a:buChar char="•"/>
            </a:pPr>
            <a:r>
              <a:rPr lang="it-IT" sz="2400" dirty="0" smtClean="0"/>
              <a:t>The </a:t>
            </a:r>
            <a:r>
              <a:rPr lang="it-IT" sz="2400" dirty="0" err="1" smtClean="0"/>
              <a:t>hypocrisy</a:t>
            </a:r>
            <a:r>
              <a:rPr lang="it-IT" sz="2400" dirty="0" smtClean="0"/>
              <a:t> of </a:t>
            </a:r>
            <a:r>
              <a:rPr lang="it-IT" sz="2400" dirty="0" err="1" smtClean="0"/>
              <a:t>adult</a:t>
            </a:r>
            <a:r>
              <a:rPr lang="it-IT" sz="2400" dirty="0" smtClean="0"/>
              <a:t> society</a:t>
            </a:r>
          </a:p>
          <a:p>
            <a:pPr marL="342900" indent="-342900" algn="just">
              <a:buFont typeface="Arial" panose="020B0604020202020204" pitchFamily="34" charset="0"/>
              <a:buChar char="•"/>
            </a:pPr>
            <a:r>
              <a:rPr lang="it-IT" sz="2400" dirty="0" err="1" smtClean="0"/>
              <a:t>Superstition</a:t>
            </a:r>
            <a:r>
              <a:rPr lang="it-IT" sz="2400" dirty="0" smtClean="0"/>
              <a:t>, fantasy and </a:t>
            </a:r>
            <a:r>
              <a:rPr lang="it-IT" sz="2400" dirty="0" err="1" smtClean="0"/>
              <a:t>escape</a:t>
            </a:r>
            <a:endParaRPr lang="it-IT" sz="2400" dirty="0" smtClean="0"/>
          </a:p>
          <a:p>
            <a:pPr marL="342900" indent="-342900" algn="just">
              <a:buFont typeface="Arial" panose="020B0604020202020204" pitchFamily="34" charset="0"/>
              <a:buChar char="•"/>
            </a:pPr>
            <a:r>
              <a:rPr lang="it-IT" sz="2400" dirty="0" err="1" smtClean="0"/>
              <a:t>Showing</a:t>
            </a:r>
            <a:r>
              <a:rPr lang="it-IT" sz="2400" dirty="0" smtClean="0"/>
              <a:t> off</a:t>
            </a:r>
          </a:p>
          <a:p>
            <a:pPr marL="342900" indent="-342900" algn="just">
              <a:buFont typeface="Arial" panose="020B0604020202020204" pitchFamily="34" charset="0"/>
              <a:buChar char="•"/>
            </a:pPr>
            <a:r>
              <a:rPr lang="it-IT" sz="2400" dirty="0" err="1" smtClean="0"/>
              <a:t>Sentimentality</a:t>
            </a:r>
            <a:r>
              <a:rPr lang="it-IT" sz="2400" dirty="0" smtClean="0"/>
              <a:t> and </a:t>
            </a:r>
            <a:r>
              <a:rPr lang="it-IT" sz="2400" dirty="0" err="1" smtClean="0"/>
              <a:t>realism</a:t>
            </a:r>
            <a:endParaRPr lang="it-IT" sz="2400" dirty="0"/>
          </a:p>
        </p:txBody>
      </p:sp>
    </p:spTree>
    <p:extLst>
      <p:ext uri="{BB962C8B-B14F-4D97-AF65-F5344CB8AC3E}">
        <p14:creationId xmlns:p14="http://schemas.microsoft.com/office/powerpoint/2010/main" val="10432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230856" y="2509719"/>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smtClean="0"/>
              <a:t>THE CHARACTERS OF THE STORY</a:t>
            </a:r>
            <a:endParaRPr lang="it-IT" dirty="0"/>
          </a:p>
        </p:txBody>
      </p:sp>
    </p:spTree>
    <p:extLst>
      <p:ext uri="{BB962C8B-B14F-4D97-AF65-F5344CB8AC3E}">
        <p14:creationId xmlns:p14="http://schemas.microsoft.com/office/powerpoint/2010/main" val="243805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17317" y="242698"/>
            <a:ext cx="3786214" cy="707886"/>
          </a:xfrm>
          <a:prstGeom prst="rect">
            <a:avLst/>
          </a:prstGeom>
          <a:noFill/>
        </p:spPr>
        <p:txBody>
          <a:bodyPr wrap="square" rtlCol="0">
            <a:spAutoFit/>
          </a:bodyPr>
          <a:lstStyle/>
          <a:p>
            <a:r>
              <a:rPr lang="it-IT" sz="4000" b="1" dirty="0">
                <a:solidFill>
                  <a:srgbClr val="FF0000"/>
                </a:solidFill>
              </a:rPr>
              <a:t>Tom Sawyer</a:t>
            </a:r>
          </a:p>
        </p:txBody>
      </p:sp>
      <p:pic>
        <p:nvPicPr>
          <p:cNvPr id="5" name="Immagine 6">
            <a:extLst>
              <a:ext uri="{FF2B5EF4-FFF2-40B4-BE49-F238E27FC236}">
                <a16:creationId xmlns:a16="http://schemas.microsoft.com/office/drawing/2014/main" id="{14CE0E13-BD40-9F40-823B-36254CB34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093" y="1347799"/>
            <a:ext cx="7606700" cy="4464495"/>
          </a:xfrm>
          <a:prstGeom prst="rect">
            <a:avLst/>
          </a:prstGeom>
        </p:spPr>
      </p:pic>
      <p:sp>
        <p:nvSpPr>
          <p:cNvPr id="3" name="CasellaDiTesto 2"/>
          <p:cNvSpPr txBox="1"/>
          <p:nvPr/>
        </p:nvSpPr>
        <p:spPr>
          <a:xfrm>
            <a:off x="5271247" y="5929811"/>
            <a:ext cx="4636546" cy="369332"/>
          </a:xfrm>
          <a:prstGeom prst="rect">
            <a:avLst/>
          </a:prstGeom>
          <a:noFill/>
        </p:spPr>
        <p:txBody>
          <a:bodyPr wrap="square" rtlCol="0">
            <a:spAutoFit/>
          </a:bodyPr>
          <a:lstStyle/>
          <a:p>
            <a:r>
              <a:rPr lang="it-IT" dirty="0" smtClean="0"/>
              <a:t>                                          By Paolo </a:t>
            </a:r>
            <a:r>
              <a:rPr lang="it-IT" dirty="0" err="1" smtClean="0"/>
              <a:t>Mirarchi</a:t>
            </a:r>
            <a:r>
              <a:rPr lang="it-IT" dirty="0" smtClean="0"/>
              <a:t> 2B</a:t>
            </a:r>
            <a:endParaRPr lang="it-IT" dirty="0"/>
          </a:p>
        </p:txBody>
      </p:sp>
    </p:spTree>
    <p:extLst>
      <p:ext uri="{BB962C8B-B14F-4D97-AF65-F5344CB8AC3E}">
        <p14:creationId xmlns:p14="http://schemas.microsoft.com/office/powerpoint/2010/main" val="1246379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n.jpg"/>
          <p:cNvPicPr>
            <a:picLocks noChangeAspect="1"/>
          </p:cNvPicPr>
          <p:nvPr/>
        </p:nvPicPr>
        <p:blipFill>
          <a:blip r:embed="rId2"/>
          <a:stretch>
            <a:fillRect/>
          </a:stretch>
        </p:blipFill>
        <p:spPr>
          <a:xfrm>
            <a:off x="7096132" y="1000109"/>
            <a:ext cx="3005263" cy="4572031"/>
          </a:xfrm>
          <a:prstGeom prst="rect">
            <a:avLst/>
          </a:prstGeom>
        </p:spPr>
      </p:pic>
      <p:sp>
        <p:nvSpPr>
          <p:cNvPr id="5" name="CasellaDiTesto 4"/>
          <p:cNvSpPr txBox="1"/>
          <p:nvPr/>
        </p:nvSpPr>
        <p:spPr>
          <a:xfrm>
            <a:off x="1881158" y="1857365"/>
            <a:ext cx="3000396" cy="461665"/>
          </a:xfrm>
          <a:prstGeom prst="rect">
            <a:avLst/>
          </a:prstGeom>
          <a:noFill/>
        </p:spPr>
        <p:txBody>
          <a:bodyPr wrap="square" rtlCol="0">
            <a:spAutoFit/>
          </a:bodyPr>
          <a:lstStyle/>
          <a:p>
            <a:r>
              <a:rPr lang="it-IT" sz="2400" dirty="0" err="1"/>
              <a:t>Physical</a:t>
            </a:r>
            <a:r>
              <a:rPr lang="it-IT" sz="2400" dirty="0"/>
              <a:t> </a:t>
            </a:r>
            <a:r>
              <a:rPr lang="it-IT" sz="2400" dirty="0" err="1"/>
              <a:t>Appearance</a:t>
            </a:r>
            <a:endParaRPr lang="it-IT" sz="2400" dirty="0"/>
          </a:p>
        </p:txBody>
      </p:sp>
      <p:sp>
        <p:nvSpPr>
          <p:cNvPr id="6" name="CasellaDiTesto 5"/>
          <p:cNvSpPr txBox="1"/>
          <p:nvPr/>
        </p:nvSpPr>
        <p:spPr>
          <a:xfrm>
            <a:off x="2202629" y="2428868"/>
            <a:ext cx="1643074" cy="2554545"/>
          </a:xfrm>
          <a:prstGeom prst="rect">
            <a:avLst/>
          </a:prstGeom>
          <a:noFill/>
        </p:spPr>
        <p:txBody>
          <a:bodyPr wrap="square" rtlCol="0">
            <a:spAutoFit/>
          </a:bodyPr>
          <a:lstStyle/>
          <a:p>
            <a:pPr algn="ctr"/>
            <a:r>
              <a:rPr lang="it-IT" dirty="0"/>
              <a:t> </a:t>
            </a:r>
            <a:r>
              <a:rPr lang="it-IT" sz="2000" dirty="0"/>
              <a:t>Tom Sawyer,  the young protagonist  has brown hair,  a </a:t>
            </a:r>
            <a:r>
              <a:rPr lang="it-IT" sz="2000" dirty="0" err="1"/>
              <a:t>farmer’s</a:t>
            </a:r>
            <a:r>
              <a:rPr lang="it-IT" sz="2000" dirty="0"/>
              <a:t> hat and cheeks full of freckles</a:t>
            </a:r>
          </a:p>
        </p:txBody>
      </p:sp>
      <p:sp>
        <p:nvSpPr>
          <p:cNvPr id="7" name="CasellaDiTesto 6"/>
          <p:cNvSpPr txBox="1"/>
          <p:nvPr/>
        </p:nvSpPr>
        <p:spPr>
          <a:xfrm>
            <a:off x="4702540" y="1855591"/>
            <a:ext cx="1720471" cy="461665"/>
          </a:xfrm>
          <a:prstGeom prst="rect">
            <a:avLst/>
          </a:prstGeom>
          <a:noFill/>
        </p:spPr>
        <p:txBody>
          <a:bodyPr wrap="none" rtlCol="0">
            <a:spAutoFit/>
          </a:bodyPr>
          <a:lstStyle/>
          <a:p>
            <a:r>
              <a:rPr lang="it-IT" sz="2400" dirty="0"/>
              <a:t>   </a:t>
            </a:r>
            <a:r>
              <a:rPr lang="it-IT" sz="2400" dirty="0" err="1"/>
              <a:t>Personality</a:t>
            </a:r>
            <a:endParaRPr lang="it-IT" sz="2400" dirty="0"/>
          </a:p>
        </p:txBody>
      </p:sp>
      <p:sp>
        <p:nvSpPr>
          <p:cNvPr id="8" name="CasellaDiTesto 7"/>
          <p:cNvSpPr txBox="1"/>
          <p:nvPr/>
        </p:nvSpPr>
        <p:spPr>
          <a:xfrm>
            <a:off x="4702540" y="2426508"/>
            <a:ext cx="2006534" cy="2862322"/>
          </a:xfrm>
          <a:prstGeom prst="rect">
            <a:avLst/>
          </a:prstGeom>
          <a:noFill/>
        </p:spPr>
        <p:txBody>
          <a:bodyPr wrap="square" rtlCol="0">
            <a:spAutoFit/>
          </a:bodyPr>
          <a:lstStyle/>
          <a:p>
            <a:pPr algn="ctr"/>
            <a:r>
              <a:rPr lang="it-IT" sz="2000" dirty="0"/>
              <a:t>Tom </a:t>
            </a:r>
            <a:r>
              <a:rPr lang="it-IT" sz="2000" dirty="0" err="1"/>
              <a:t>is</a:t>
            </a:r>
            <a:r>
              <a:rPr lang="it-IT" sz="2000" dirty="0"/>
              <a:t>  a </a:t>
            </a:r>
            <a:r>
              <a:rPr lang="it-IT" sz="2000" dirty="0" err="1"/>
              <a:t>very</a:t>
            </a:r>
            <a:r>
              <a:rPr lang="it-IT" sz="2000" dirty="0"/>
              <a:t> nice boy and when  he </a:t>
            </a:r>
            <a:r>
              <a:rPr lang="it-IT" sz="2000" dirty="0" err="1"/>
              <a:t>wants</a:t>
            </a:r>
            <a:r>
              <a:rPr lang="it-IT" sz="2000" dirty="0"/>
              <a:t>  </a:t>
            </a:r>
            <a:r>
              <a:rPr lang="it-IT" sz="2000" dirty="0" err="1"/>
              <a:t>something</a:t>
            </a:r>
            <a:r>
              <a:rPr lang="it-IT" sz="2000" dirty="0"/>
              <a:t> from others, he gets it  cleverly , and never does what  </a:t>
            </a:r>
            <a:r>
              <a:rPr lang="it-IT" sz="2000" dirty="0" err="1"/>
              <a:t>his</a:t>
            </a:r>
            <a:r>
              <a:rPr lang="it-IT" sz="2000" dirty="0"/>
              <a:t> </a:t>
            </a:r>
            <a:r>
              <a:rPr lang="it-IT" sz="2000" dirty="0" err="1"/>
              <a:t>Aunt</a:t>
            </a:r>
            <a:r>
              <a:rPr lang="it-IT" sz="2000" dirty="0"/>
              <a:t> </a:t>
            </a:r>
            <a:r>
              <a:rPr lang="it-IT" sz="2000" dirty="0" err="1"/>
              <a:t>Polly</a:t>
            </a:r>
            <a:r>
              <a:rPr lang="it-IT" sz="2000" dirty="0"/>
              <a:t> </a:t>
            </a:r>
            <a:r>
              <a:rPr lang="it-IT" sz="2000" dirty="0" err="1"/>
              <a:t>tells</a:t>
            </a:r>
            <a:r>
              <a:rPr lang="it-IT" sz="2000" dirty="0"/>
              <a:t> </a:t>
            </a:r>
            <a:r>
              <a:rPr lang="it-IT" sz="2000" dirty="0" err="1"/>
              <a:t>him</a:t>
            </a:r>
            <a:r>
              <a:rPr lang="it-IT" sz="2000" dirty="0"/>
              <a:t>. </a:t>
            </a:r>
          </a:p>
        </p:txBody>
      </p:sp>
      <p:sp>
        <p:nvSpPr>
          <p:cNvPr id="2" name="Segnaposto piè di pagina 1"/>
          <p:cNvSpPr>
            <a:spLocks noGrp="1"/>
          </p:cNvSpPr>
          <p:nvPr>
            <p:ph type="ftr" sz="quarter" idx="11"/>
          </p:nvPr>
        </p:nvSpPr>
        <p:spPr>
          <a:xfrm>
            <a:off x="606912" y="5969000"/>
            <a:ext cx="7305900" cy="279400"/>
          </a:xfrm>
        </p:spPr>
        <p:txBody>
          <a:bodyPr/>
          <a:lstStyle/>
          <a:p>
            <a:r>
              <a:rPr lang="it-IT" sz="1800" dirty="0" smtClean="0"/>
              <a:t>By Paolo </a:t>
            </a:r>
            <a:r>
              <a:rPr lang="it-IT" sz="1800" dirty="0" err="1" smtClean="0"/>
              <a:t>Mirarchi</a:t>
            </a:r>
            <a:endParaRPr lang="it-IT" sz="1800" dirty="0"/>
          </a:p>
        </p:txBody>
      </p:sp>
    </p:spTree>
    <p:extLst>
      <p:ext uri="{BB962C8B-B14F-4D97-AF65-F5344CB8AC3E}">
        <p14:creationId xmlns:p14="http://schemas.microsoft.com/office/powerpoint/2010/main" val="306565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917693" y="1374439"/>
            <a:ext cx="1785950" cy="584775"/>
          </a:xfrm>
          <a:prstGeom prst="rect">
            <a:avLst/>
          </a:prstGeom>
          <a:noFill/>
        </p:spPr>
        <p:txBody>
          <a:bodyPr wrap="square" rtlCol="0">
            <a:spAutoFit/>
          </a:bodyPr>
          <a:lstStyle/>
          <a:p>
            <a:r>
              <a:rPr lang="it-IT" sz="3200" dirty="0"/>
              <a:t>Curiosity</a:t>
            </a:r>
          </a:p>
        </p:txBody>
      </p:sp>
      <p:sp>
        <p:nvSpPr>
          <p:cNvPr id="5" name="CasellaDiTesto 4"/>
          <p:cNvSpPr txBox="1"/>
          <p:nvPr/>
        </p:nvSpPr>
        <p:spPr>
          <a:xfrm>
            <a:off x="2913563" y="2489039"/>
            <a:ext cx="6286544" cy="3046988"/>
          </a:xfrm>
          <a:prstGeom prst="rect">
            <a:avLst/>
          </a:prstGeom>
          <a:noFill/>
        </p:spPr>
        <p:txBody>
          <a:bodyPr wrap="square" rtlCol="0">
            <a:spAutoFit/>
          </a:bodyPr>
          <a:lstStyle/>
          <a:p>
            <a:r>
              <a:rPr lang="it-IT" sz="3200" dirty="0" err="1"/>
              <a:t>This</a:t>
            </a:r>
            <a:r>
              <a:rPr lang="it-IT" sz="3200" dirty="0"/>
              <a:t> </a:t>
            </a:r>
            <a:r>
              <a:rPr lang="it-IT" sz="3200" dirty="0" err="1"/>
              <a:t>is</a:t>
            </a:r>
            <a:r>
              <a:rPr lang="it-IT" sz="3200" dirty="0"/>
              <a:t> the story of the adventures of a boy who lives in the south of the </a:t>
            </a:r>
            <a:r>
              <a:rPr lang="it-IT" sz="3200" dirty="0" err="1"/>
              <a:t>United</a:t>
            </a:r>
            <a:r>
              <a:rPr lang="it-IT" sz="3200" dirty="0"/>
              <a:t> </a:t>
            </a:r>
            <a:r>
              <a:rPr lang="it-IT" sz="3200" dirty="0" err="1"/>
              <a:t>States</a:t>
            </a:r>
            <a:r>
              <a:rPr lang="it-IT" sz="3200" dirty="0"/>
              <a:t> in a period of  time just  before  the war of </a:t>
            </a:r>
            <a:r>
              <a:rPr lang="it-IT" sz="3200" dirty="0" err="1"/>
              <a:t>seccession</a:t>
            </a:r>
            <a:r>
              <a:rPr lang="it-IT" sz="3200" dirty="0"/>
              <a:t>. </a:t>
            </a:r>
            <a:r>
              <a:rPr lang="it-IT" sz="3200" dirty="0" err="1"/>
              <a:t>Most</a:t>
            </a:r>
            <a:r>
              <a:rPr lang="it-IT" sz="3200" dirty="0"/>
              <a:t> of the adventures </a:t>
            </a:r>
            <a:r>
              <a:rPr lang="it-IT" sz="3200" dirty="0" err="1"/>
              <a:t>reported</a:t>
            </a:r>
            <a:r>
              <a:rPr lang="it-IT" sz="3200" dirty="0"/>
              <a:t>  </a:t>
            </a:r>
            <a:r>
              <a:rPr lang="it-IT" sz="3200" dirty="0" err="1"/>
              <a:t>actually</a:t>
            </a:r>
            <a:r>
              <a:rPr lang="it-IT" sz="3200" dirty="0"/>
              <a:t> </a:t>
            </a:r>
            <a:r>
              <a:rPr lang="it-IT" sz="3200" dirty="0" err="1"/>
              <a:t>happened</a:t>
            </a:r>
            <a:r>
              <a:rPr lang="it-IT" sz="3200" dirty="0"/>
              <a:t>.</a:t>
            </a:r>
          </a:p>
        </p:txBody>
      </p:sp>
      <p:sp>
        <p:nvSpPr>
          <p:cNvPr id="2" name="Segnaposto piè di pagina 1"/>
          <p:cNvSpPr>
            <a:spLocks noGrp="1"/>
          </p:cNvSpPr>
          <p:nvPr>
            <p:ph type="ftr" sz="quarter" idx="11"/>
          </p:nvPr>
        </p:nvSpPr>
        <p:spPr>
          <a:xfrm>
            <a:off x="585397" y="5926152"/>
            <a:ext cx="7305900" cy="279400"/>
          </a:xfrm>
        </p:spPr>
        <p:txBody>
          <a:bodyPr/>
          <a:lstStyle/>
          <a:p>
            <a:r>
              <a:rPr lang="it-IT" sz="1800" dirty="0" smtClean="0"/>
              <a:t>By Paolo </a:t>
            </a:r>
            <a:r>
              <a:rPr lang="it-IT" sz="1800" dirty="0" err="1" smtClean="0"/>
              <a:t>Mirarchi</a:t>
            </a:r>
            <a:endParaRPr lang="it-IT" sz="1800" dirty="0"/>
          </a:p>
        </p:txBody>
      </p:sp>
    </p:spTree>
    <p:extLst>
      <p:ext uri="{BB962C8B-B14F-4D97-AF65-F5344CB8AC3E}">
        <p14:creationId xmlns:p14="http://schemas.microsoft.com/office/powerpoint/2010/main" val="174324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834636" y="626666"/>
            <a:ext cx="7704856" cy="455712"/>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t>The Author: Mark Twain</a:t>
            </a:r>
            <a:endParaRPr lang="it-IT" sz="2800" b="1" dirty="0"/>
          </a:p>
        </p:txBody>
      </p:sp>
      <p:pic>
        <p:nvPicPr>
          <p:cNvPr id="3" name="Picture 2" descr="Mark Twain - Biografia e opere"/>
          <p:cNvPicPr>
            <a:picLocks noChangeAspect="1" noChangeArrowheads="1"/>
          </p:cNvPicPr>
          <p:nvPr/>
        </p:nvPicPr>
        <p:blipFill>
          <a:blip r:embed="rId2" cstate="print"/>
          <a:srcRect/>
          <a:stretch>
            <a:fillRect/>
          </a:stretch>
        </p:blipFill>
        <p:spPr bwMode="auto">
          <a:xfrm>
            <a:off x="2317612" y="996317"/>
            <a:ext cx="7272808" cy="5112568"/>
          </a:xfrm>
          <a:prstGeom prst="rect">
            <a:avLst/>
          </a:prstGeom>
          <a:noFill/>
        </p:spPr>
      </p:pic>
      <p:sp>
        <p:nvSpPr>
          <p:cNvPr id="4" name="Segnaposto piè di pagina 3"/>
          <p:cNvSpPr>
            <a:spLocks noGrp="1"/>
          </p:cNvSpPr>
          <p:nvPr>
            <p:ph type="ftr" sz="quarter" idx="11"/>
          </p:nvPr>
        </p:nvSpPr>
        <p:spPr>
          <a:xfrm>
            <a:off x="9539493" y="5856809"/>
            <a:ext cx="8398328" cy="504151"/>
          </a:xfrm>
        </p:spPr>
        <p:txBody>
          <a:bodyPr/>
          <a:lstStyle/>
          <a:p>
            <a:r>
              <a:rPr lang="it-IT" sz="1900" dirty="0" smtClean="0"/>
              <a:t>By Ilaria </a:t>
            </a:r>
            <a:r>
              <a:rPr lang="it-IT" sz="1900" dirty="0" err="1" smtClean="0"/>
              <a:t>Deiola</a:t>
            </a:r>
            <a:r>
              <a:rPr lang="it-IT" sz="1900" dirty="0" smtClean="0"/>
              <a:t> 2C </a:t>
            </a:r>
            <a:endParaRPr lang="it-IT" sz="1900" dirty="0"/>
          </a:p>
        </p:txBody>
      </p:sp>
    </p:spTree>
    <p:extLst>
      <p:ext uri="{BB962C8B-B14F-4D97-AF65-F5344CB8AC3E}">
        <p14:creationId xmlns:p14="http://schemas.microsoft.com/office/powerpoint/2010/main" val="382125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43083" y="1149555"/>
            <a:ext cx="2819400" cy="599440"/>
          </a:xfrm>
        </p:spPr>
        <p:txBody>
          <a:bodyPr/>
          <a:lstStyle/>
          <a:p>
            <a:r>
              <a:rPr lang="it-IT" dirty="0" err="1" smtClean="0"/>
              <a:t>Hucklebbery</a:t>
            </a:r>
            <a:r>
              <a:rPr lang="it-IT" dirty="0" smtClean="0"/>
              <a:t> </a:t>
            </a:r>
            <a:r>
              <a:rPr lang="it-IT" dirty="0" err="1" smtClean="0"/>
              <a:t>finn</a:t>
            </a:r>
            <a:endParaRPr lang="it-IT" dirty="0"/>
          </a:p>
        </p:txBody>
      </p:sp>
      <p:sp>
        <p:nvSpPr>
          <p:cNvPr id="4" name="Segnaposto testo 3"/>
          <p:cNvSpPr>
            <a:spLocks noGrp="1"/>
          </p:cNvSpPr>
          <p:nvPr>
            <p:ph type="body" sz="half" idx="2"/>
          </p:nvPr>
        </p:nvSpPr>
        <p:spPr>
          <a:xfrm>
            <a:off x="6043083" y="1837359"/>
            <a:ext cx="2984376" cy="3451328"/>
          </a:xfrm>
        </p:spPr>
        <p:txBody>
          <a:bodyPr>
            <a:noAutofit/>
          </a:bodyPr>
          <a:lstStyle/>
          <a:p>
            <a:r>
              <a:rPr lang="en-US" sz="2100" dirty="0"/>
              <a:t>Huckleberry Finn - The son of the town drunk. Huck is a juvenile outcast who is shunned by respectable society and adored by the local boys, who envy his freedom. Like Tom, Huck is highly superstitious, and both boys are always ready for an adventure.</a:t>
            </a:r>
            <a:endParaRPr lang="it-IT" sz="21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445" y="1947932"/>
            <a:ext cx="1944216" cy="260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a:xfrm>
            <a:off x="789792" y="5850666"/>
            <a:ext cx="7305900" cy="279400"/>
          </a:xfrm>
        </p:spPr>
        <p:txBody>
          <a:bodyPr/>
          <a:lstStyle/>
          <a:p>
            <a:r>
              <a:rPr lang="it-IT" sz="1800" dirty="0" smtClean="0"/>
              <a:t>By Enrico </a:t>
            </a:r>
            <a:r>
              <a:rPr lang="it-IT" sz="1800" dirty="0" err="1" smtClean="0"/>
              <a:t>Scarfone</a:t>
            </a:r>
            <a:r>
              <a:rPr lang="it-IT" sz="1800" dirty="0" smtClean="0"/>
              <a:t> 2B</a:t>
            </a:r>
            <a:endParaRPr lang="it-IT" sz="1800" dirty="0"/>
          </a:p>
        </p:txBody>
      </p:sp>
    </p:spTree>
    <p:extLst>
      <p:ext uri="{BB962C8B-B14F-4D97-AF65-F5344CB8AC3E}">
        <p14:creationId xmlns:p14="http://schemas.microsoft.com/office/powerpoint/2010/main" val="359186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62785" y="296217"/>
            <a:ext cx="3179440" cy="1535544"/>
          </a:xfrm>
        </p:spPr>
        <p:txBody>
          <a:bodyPr/>
          <a:lstStyle/>
          <a:p>
            <a:r>
              <a:rPr lang="it-IT" sz="1800" dirty="0" err="1" smtClean="0"/>
              <a:t>Joe</a:t>
            </a:r>
            <a:r>
              <a:rPr lang="it-IT" sz="1800" dirty="0" smtClean="0"/>
              <a:t> Harper</a:t>
            </a:r>
            <a:endParaRPr lang="it-IT" sz="1800" dirty="0"/>
          </a:p>
        </p:txBody>
      </p:sp>
      <p:sp>
        <p:nvSpPr>
          <p:cNvPr id="4" name="Segnaposto testo 3"/>
          <p:cNvSpPr>
            <a:spLocks noGrp="1"/>
          </p:cNvSpPr>
          <p:nvPr>
            <p:ph type="body" sz="half" idx="2"/>
          </p:nvPr>
        </p:nvSpPr>
        <p:spPr>
          <a:xfrm>
            <a:off x="5888309" y="1988840"/>
            <a:ext cx="3528392" cy="3888432"/>
          </a:xfrm>
        </p:spPr>
        <p:txBody>
          <a:bodyPr>
            <a:normAutofit/>
          </a:bodyPr>
          <a:lstStyle/>
          <a:p>
            <a:r>
              <a:rPr lang="en-US" sz="2000" dirty="0"/>
              <a:t>Joe Harper - Tom’s “bosom friend” and frequent playmate. Joe is a typical best friend, a convention Twain parodies when he refers to Joe and Tom as “two souls but with a single thought.”</a:t>
            </a:r>
            <a:endParaRPr lang="it-IT" sz="2000" dirty="0"/>
          </a:p>
        </p:txBody>
      </p:sp>
      <p:sp>
        <p:nvSpPr>
          <p:cNvPr id="5" name="Segnaposto piè di pagina 4"/>
          <p:cNvSpPr>
            <a:spLocks noGrp="1"/>
          </p:cNvSpPr>
          <p:nvPr>
            <p:ph type="ftr" sz="quarter" idx="11"/>
          </p:nvPr>
        </p:nvSpPr>
        <p:spPr>
          <a:xfrm>
            <a:off x="606912" y="5766306"/>
            <a:ext cx="7305900" cy="536089"/>
          </a:xfrm>
        </p:spPr>
        <p:txBody>
          <a:bodyPr/>
          <a:lstStyle/>
          <a:p>
            <a:r>
              <a:rPr lang="it-IT" sz="1800" dirty="0" smtClean="0"/>
              <a:t>By Enrico </a:t>
            </a:r>
            <a:r>
              <a:rPr lang="it-IT" sz="1800" dirty="0" err="1" smtClean="0"/>
              <a:t>Scarfone</a:t>
            </a:r>
            <a:r>
              <a:rPr lang="it-IT" sz="1800" dirty="0" smtClean="0"/>
              <a:t> 2B</a:t>
            </a:r>
            <a:endParaRPr lang="it-IT"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452" y="1988840"/>
            <a:ext cx="225874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86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0B245E-A4EB-4A35-8A98-3F5DE679A37D}"/>
              </a:ext>
            </a:extLst>
          </p:cNvPr>
          <p:cNvSpPr>
            <a:spLocks noGrp="1"/>
          </p:cNvSpPr>
          <p:nvPr>
            <p:ph type="ctrTitle"/>
          </p:nvPr>
        </p:nvSpPr>
        <p:spPr/>
        <p:txBody>
          <a:bodyPr/>
          <a:lstStyle/>
          <a:p>
            <a:r>
              <a:rPr lang="it-IT" dirty="0" err="1">
                <a:latin typeface="Modern Love" panose="04090805081005020601" pitchFamily="82" charset="0"/>
              </a:rPr>
              <a:t>Becky</a:t>
            </a:r>
            <a:r>
              <a:rPr lang="it-IT" dirty="0">
                <a:latin typeface="Modern Love" panose="04090805081005020601" pitchFamily="82" charset="0"/>
              </a:rPr>
              <a:t> T</a:t>
            </a:r>
            <a:r>
              <a:rPr lang="it-IT" dirty="0" smtClean="0">
                <a:latin typeface="Modern Love" panose="04090805081005020601" pitchFamily="82" charset="0"/>
              </a:rPr>
              <a:t>hatcher </a:t>
            </a:r>
            <a:endParaRPr lang="it-IT" dirty="0">
              <a:latin typeface="Modern Love" panose="04090805081005020601" pitchFamily="82" charset="0"/>
            </a:endParaRPr>
          </a:p>
        </p:txBody>
      </p:sp>
      <p:sp>
        <p:nvSpPr>
          <p:cNvPr id="3" name="Sottotitolo 2">
            <a:extLst>
              <a:ext uri="{FF2B5EF4-FFF2-40B4-BE49-F238E27FC236}">
                <a16:creationId xmlns:a16="http://schemas.microsoft.com/office/drawing/2014/main" id="{659EA0DF-AA2E-442F-9F37-71AA2D262B3F}"/>
              </a:ext>
            </a:extLst>
          </p:cNvPr>
          <p:cNvSpPr>
            <a:spLocks noGrp="1"/>
          </p:cNvSpPr>
          <p:nvPr>
            <p:ph type="subTitle" idx="1"/>
          </p:nvPr>
        </p:nvSpPr>
        <p:spPr/>
        <p:txBody>
          <a:bodyPr/>
          <a:lstStyle/>
          <a:p>
            <a:r>
              <a:rPr lang="it-IT" dirty="0">
                <a:latin typeface="+mj-lt"/>
              </a:rPr>
              <a:t> </a:t>
            </a:r>
            <a:r>
              <a:rPr lang="it-IT" dirty="0" smtClean="0">
                <a:latin typeface="+mj-lt"/>
              </a:rPr>
              <a:t>                                                      </a:t>
            </a:r>
            <a:r>
              <a:rPr lang="it-IT" dirty="0" smtClean="0">
                <a:effectLst>
                  <a:outerShdw blurRad="38100" dist="38100" dir="2700000" algn="tl">
                    <a:srgbClr val="000000">
                      <a:alpha val="43137"/>
                    </a:srgbClr>
                  </a:outerShdw>
                </a:effectLst>
                <a:latin typeface="+mj-lt"/>
              </a:rPr>
              <a:t>By </a:t>
            </a:r>
            <a:r>
              <a:rPr lang="it-IT" dirty="0">
                <a:effectLst>
                  <a:outerShdw blurRad="38100" dist="38100" dir="2700000" algn="tl">
                    <a:srgbClr val="000000">
                      <a:alpha val="43137"/>
                    </a:srgbClr>
                  </a:outerShdw>
                </a:effectLst>
                <a:latin typeface="+mj-lt"/>
              </a:rPr>
              <a:t>Sofia Paone </a:t>
            </a:r>
            <a:r>
              <a:rPr lang="it-IT" dirty="0" err="1" smtClean="0">
                <a:effectLst>
                  <a:outerShdw blurRad="38100" dist="38100" dir="2700000" algn="tl">
                    <a:srgbClr val="000000">
                      <a:alpha val="43137"/>
                    </a:srgbClr>
                  </a:outerShdw>
                </a:effectLst>
                <a:latin typeface="+mj-lt"/>
              </a:rPr>
              <a:t>Falvo</a:t>
            </a:r>
            <a:r>
              <a:rPr lang="it-IT" dirty="0" smtClean="0">
                <a:effectLst>
                  <a:outerShdw blurRad="38100" dist="38100" dir="2700000" algn="tl">
                    <a:srgbClr val="000000">
                      <a:alpha val="43137"/>
                    </a:srgbClr>
                  </a:outerShdw>
                </a:effectLst>
                <a:latin typeface="+mj-lt"/>
              </a:rPr>
              <a:t> 2A</a:t>
            </a:r>
            <a:endParaRPr lang="it-IT"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5970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ACFA7C2A-B6CD-476A-A082-6B742455A9AE}"/>
              </a:ext>
            </a:extLst>
          </p:cNvPr>
          <p:cNvPicPr>
            <a:picLocks noChangeAspect="1"/>
          </p:cNvPicPr>
          <p:nvPr/>
        </p:nvPicPr>
        <p:blipFill rotWithShape="1">
          <a:blip r:embed="rId2"/>
          <a:srcRect l="352" r="14872" b="-2"/>
          <a:stretch/>
        </p:blipFill>
        <p:spPr>
          <a:xfrm>
            <a:off x="203160" y="162441"/>
            <a:ext cx="4098619" cy="6382512"/>
          </a:xfrm>
          <a:prstGeom prst="rect">
            <a:avLst/>
          </a:prstGeom>
        </p:spPr>
      </p:pic>
      <p:sp>
        <p:nvSpPr>
          <p:cNvPr id="2" name="Titolo 1">
            <a:extLst>
              <a:ext uri="{FF2B5EF4-FFF2-40B4-BE49-F238E27FC236}">
                <a16:creationId xmlns:a16="http://schemas.microsoft.com/office/drawing/2014/main" id="{A0E0A9A0-51A3-4B4E-8B17-E17DA3FE2D05}"/>
              </a:ext>
            </a:extLst>
          </p:cNvPr>
          <p:cNvSpPr>
            <a:spLocks noGrp="1"/>
          </p:cNvSpPr>
          <p:nvPr>
            <p:ph type="title"/>
          </p:nvPr>
        </p:nvSpPr>
        <p:spPr>
          <a:xfrm>
            <a:off x="4663440" y="642593"/>
            <a:ext cx="6582578" cy="1746504"/>
          </a:xfrm>
        </p:spPr>
        <p:txBody>
          <a:bodyPr>
            <a:normAutofit/>
          </a:bodyPr>
          <a:lstStyle/>
          <a:p>
            <a:r>
              <a:rPr lang="it-IT" dirty="0">
                <a:effectLst>
                  <a:outerShdw blurRad="38100" dist="38100" dir="2700000" algn="tl">
                    <a:srgbClr val="000000">
                      <a:alpha val="43137"/>
                    </a:srgbClr>
                  </a:outerShdw>
                </a:effectLst>
                <a:latin typeface="Modern Love" panose="04090805081005020601" pitchFamily="82" charset="0"/>
              </a:rPr>
              <a:t>Presentation of Becky!</a:t>
            </a:r>
          </a:p>
        </p:txBody>
      </p:sp>
      <p:sp>
        <p:nvSpPr>
          <p:cNvPr id="8" name="Content Placeholder 7">
            <a:extLst>
              <a:ext uri="{FF2B5EF4-FFF2-40B4-BE49-F238E27FC236}">
                <a16:creationId xmlns:a16="http://schemas.microsoft.com/office/drawing/2014/main" id="{232C46B2-E05B-4745-A9AF-D18375A17653}"/>
              </a:ext>
            </a:extLst>
          </p:cNvPr>
          <p:cNvSpPr>
            <a:spLocks noGrp="1"/>
          </p:cNvSpPr>
          <p:nvPr>
            <p:ph idx="1"/>
          </p:nvPr>
        </p:nvSpPr>
        <p:spPr>
          <a:xfrm>
            <a:off x="4814316" y="2149105"/>
            <a:ext cx="6280826" cy="3648456"/>
          </a:xfrm>
        </p:spPr>
        <p:txBody>
          <a:bodyPr>
            <a:normAutofit fontScale="77500" lnSpcReduction="20000"/>
          </a:bodyPr>
          <a:lstStyle/>
          <a:p>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latin typeface="Modern Love Grunge" panose="020B0604020202020204" pitchFamily="82" charset="0"/>
              </a:rPr>
              <a:t>FEATURES</a:t>
            </a:r>
            <a:r>
              <a:rPr lang="en-US" dirty="0">
                <a:effectLst>
                  <a:outerShdw blurRad="38100" dist="38100" dir="2700000" algn="tl">
                    <a:srgbClr val="000000">
                      <a:alpha val="43137"/>
                    </a:srgbClr>
                  </a:outerShdw>
                </a:effectLst>
              </a:rPr>
              <a:t>: Becky is the daughter of </a:t>
            </a:r>
            <a:r>
              <a:rPr lang="en-US" dirty="0" smtClean="0">
                <a:effectLst>
                  <a:outerShdw blurRad="38100" dist="38100" dir="2700000" algn="tl">
                    <a:srgbClr val="000000">
                      <a:alpha val="43137"/>
                    </a:srgbClr>
                  </a:outerShdw>
                </a:effectLst>
              </a:rPr>
              <a:t>Judge </a:t>
            </a:r>
            <a:r>
              <a:rPr lang="en-US" dirty="0">
                <a:effectLst>
                  <a:outerShdw blurRad="38100" dist="38100" dir="2700000" algn="tl">
                    <a:srgbClr val="000000">
                      <a:alpha val="43137"/>
                    </a:srgbClr>
                  </a:outerShdw>
                </a:effectLst>
              </a:rPr>
              <a:t>T</a:t>
            </a:r>
            <a:r>
              <a:rPr lang="en-US" dirty="0" smtClean="0">
                <a:effectLst>
                  <a:outerShdw blurRad="38100" dist="38100" dir="2700000" algn="tl">
                    <a:srgbClr val="000000">
                      <a:alpha val="43137"/>
                    </a:srgbClr>
                  </a:outerShdw>
                </a:effectLst>
              </a:rPr>
              <a:t>hatcher</a:t>
            </a:r>
            <a:r>
              <a:rPr lang="en-US" dirty="0">
                <a:effectLst>
                  <a:outerShdw blurRad="38100" dist="38100" dir="2700000" algn="tl">
                    <a:srgbClr val="000000">
                      <a:alpha val="43137"/>
                    </a:srgbClr>
                  </a:outerShdw>
                </a:effectLst>
              </a:rPr>
              <a:t>, her hair is described as "yellow" and very long and her eyes are blue.</a:t>
            </a:r>
          </a:p>
          <a:p>
            <a:r>
              <a:rPr lang="en-US" dirty="0">
                <a:effectLst>
                  <a:outerShdw blurRad="38100" dist="38100" dir="2700000" algn="tl">
                    <a:srgbClr val="000000">
                      <a:alpha val="43137"/>
                    </a:srgbClr>
                  </a:outerShdw>
                </a:effectLst>
                <a:latin typeface="Modern Love Grunge" panose="04070805081005020601" pitchFamily="82" charset="0"/>
              </a:rPr>
              <a:t>RELATIONS</a:t>
            </a:r>
            <a:r>
              <a:rPr lang="en-US" dirty="0">
                <a:effectLst>
                  <a:outerShdw blurRad="38100" dist="38100" dir="2700000" algn="tl">
                    <a:srgbClr val="000000">
                      <a:alpha val="43137"/>
                    </a:srgbClr>
                  </a:outerShdw>
                </a:effectLst>
              </a:rPr>
              <a:t>: She and tom fall in love and swear to be together forever thanks to a kiss. She believes that Tom still loves Amy but </a:t>
            </a:r>
            <a:r>
              <a:rPr lang="en-US" dirty="0" smtClean="0">
                <a:effectLst>
                  <a:outerShdw blurRad="38100" dist="38100" dir="2700000" algn="tl">
                    <a:srgbClr val="000000">
                      <a:alpha val="43137"/>
                    </a:srgbClr>
                  </a:outerShdw>
                </a:effectLst>
              </a:rPr>
              <a:t>he takes the blame of the teacher’s torn book to convince her that he loves her. </a:t>
            </a: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latin typeface="Modern Love Grunge" panose="04070805081005020601" pitchFamily="82" charset="0"/>
              </a:rPr>
              <a:t>WHO IS SHE</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She is the new girl </a:t>
            </a:r>
            <a:r>
              <a:rPr lang="en-US" dirty="0">
                <a:effectLst>
                  <a:outerShdw blurRad="38100" dist="38100" dir="2700000" algn="tl">
                    <a:srgbClr val="000000">
                      <a:alpha val="43137"/>
                    </a:srgbClr>
                  </a:outerShdw>
                </a:effectLst>
              </a:rPr>
              <a:t>in the class, </a:t>
            </a:r>
            <a:r>
              <a:rPr lang="en-US" dirty="0" smtClean="0">
                <a:effectLst>
                  <a:outerShdw blurRad="38100" dist="38100" dir="2700000" algn="tl">
                    <a:srgbClr val="000000">
                      <a:alpha val="43137"/>
                    </a:srgbClr>
                  </a:outerShdw>
                </a:effectLst>
              </a:rPr>
              <a:t>she </a:t>
            </a:r>
            <a:r>
              <a:rPr lang="en-US" dirty="0">
                <a:effectLst>
                  <a:outerShdw blurRad="38100" dist="38100" dir="2700000" algn="tl">
                    <a:srgbClr val="000000">
                      <a:alpha val="43137"/>
                    </a:srgbClr>
                  </a:outerShdw>
                </a:effectLst>
              </a:rPr>
              <a:t>is sweet and </a:t>
            </a:r>
            <a:r>
              <a:rPr lang="en-US" dirty="0" smtClean="0">
                <a:effectLst>
                  <a:outerShdw blurRad="38100" dist="38100" dir="2700000" algn="tl">
                    <a:srgbClr val="000000">
                      <a:alpha val="43137"/>
                    </a:srgbClr>
                  </a:outerShdw>
                </a:effectLst>
              </a:rPr>
              <a:t>nice and her </a:t>
            </a:r>
            <a:r>
              <a:rPr lang="en-US" dirty="0">
                <a:effectLst>
                  <a:outerShdw blurRad="38100" dist="38100" dir="2700000" algn="tl">
                    <a:srgbClr val="000000">
                      <a:alpha val="43137"/>
                    </a:srgbClr>
                  </a:outerShdw>
                </a:effectLst>
              </a:rPr>
              <a:t>name in Italian means Rebecca or "to tie“.</a:t>
            </a:r>
          </a:p>
          <a:p>
            <a:r>
              <a:rPr lang="en-US" dirty="0">
                <a:effectLst>
                  <a:outerShdw blurRad="38100" dist="38100" dir="2700000" algn="tl">
                    <a:srgbClr val="000000">
                      <a:alpha val="43137"/>
                    </a:srgbClr>
                  </a:outerShdw>
                </a:effectLst>
                <a:latin typeface="Modern Love Grunge" panose="04070805081005020601" pitchFamily="82" charset="0"/>
              </a:rPr>
              <a:t>CURIOSITY</a:t>
            </a:r>
            <a:r>
              <a:rPr lang="en-US" dirty="0">
                <a:effectLst>
                  <a:outerShdw blurRad="38100" dist="38100" dir="2700000" algn="tl">
                    <a:srgbClr val="000000">
                      <a:alpha val="43137"/>
                    </a:srgbClr>
                  </a:outerShdw>
                </a:effectLst>
              </a:rPr>
              <a:t>: In the book Huckleberry Finn the name is also referred to as "Bessie". Becky was based on Laura Hawkins, a true friend of Samuel Clemens.</a:t>
            </a:r>
          </a:p>
          <a:p>
            <a:pPr marL="0" indent="0">
              <a:buNone/>
            </a:pPr>
            <a:r>
              <a:rPr lang="en-US"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latin typeface="Modern Love" panose="04090805081005020601" pitchFamily="82" charset="0"/>
            </a:endParaRPr>
          </a:p>
        </p:txBody>
      </p:sp>
      <p:sp>
        <p:nvSpPr>
          <p:cNvPr id="3" name="Segnaposto piè di pagina 2"/>
          <p:cNvSpPr>
            <a:spLocks noGrp="1"/>
          </p:cNvSpPr>
          <p:nvPr>
            <p:ph type="ftr" sz="quarter" idx="11"/>
          </p:nvPr>
        </p:nvSpPr>
        <p:spPr>
          <a:xfrm>
            <a:off x="4301779" y="5947485"/>
            <a:ext cx="7305900" cy="279400"/>
          </a:xfrm>
        </p:spPr>
        <p:txBody>
          <a:bodyPr/>
          <a:lstStyle/>
          <a:p>
            <a:r>
              <a:rPr lang="it-IT" sz="1800" dirty="0" smtClean="0"/>
              <a:t>By Sofia Paone </a:t>
            </a:r>
            <a:r>
              <a:rPr lang="it-IT" sz="1800" dirty="0" err="1" smtClean="0"/>
              <a:t>Falvo</a:t>
            </a:r>
            <a:r>
              <a:rPr lang="it-IT" sz="1800" dirty="0" smtClean="0"/>
              <a:t> 2A</a:t>
            </a:r>
            <a:endParaRPr lang="it-IT" sz="1800" dirty="0"/>
          </a:p>
        </p:txBody>
      </p:sp>
    </p:spTree>
    <p:extLst>
      <p:ext uri="{BB962C8B-B14F-4D97-AF65-F5344CB8AC3E}">
        <p14:creationId xmlns:p14="http://schemas.microsoft.com/office/powerpoint/2010/main" val="2664584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803633-ED33-4A55-B62E-5CAFAB108766}"/>
              </a:ext>
            </a:extLst>
          </p:cNvPr>
          <p:cNvSpPr>
            <a:spLocks noGrp="1"/>
          </p:cNvSpPr>
          <p:nvPr>
            <p:ph type="title"/>
          </p:nvPr>
        </p:nvSpPr>
        <p:spPr/>
        <p:txBody>
          <a:bodyPr/>
          <a:lstStyle/>
          <a:p>
            <a:r>
              <a:rPr lang="it-IT" dirty="0">
                <a:effectLst>
                  <a:outerShdw blurRad="38100" dist="38100" dir="2700000" algn="tl">
                    <a:srgbClr val="000000">
                      <a:alpha val="43137"/>
                    </a:srgbClr>
                  </a:outerShdw>
                </a:effectLst>
                <a:latin typeface="Modern Love" panose="04090805081005020601" pitchFamily="82" charset="0"/>
              </a:rPr>
              <a:t>A new adventure…</a:t>
            </a:r>
          </a:p>
        </p:txBody>
      </p:sp>
      <p:sp>
        <p:nvSpPr>
          <p:cNvPr id="3" name="Segnaposto contenuto 2">
            <a:extLst>
              <a:ext uri="{FF2B5EF4-FFF2-40B4-BE49-F238E27FC236}">
                <a16:creationId xmlns:a16="http://schemas.microsoft.com/office/drawing/2014/main" id="{E4A88DF6-E4C9-4E39-A4D3-48257975FCE1}"/>
              </a:ext>
            </a:extLst>
          </p:cNvPr>
          <p:cNvSpPr>
            <a:spLocks noGrp="1"/>
          </p:cNvSpPr>
          <p:nvPr>
            <p:ph idx="1"/>
          </p:nvPr>
        </p:nvSpPr>
        <p:spPr>
          <a:xfrm>
            <a:off x="1295401" y="2556932"/>
            <a:ext cx="9601196" cy="3458636"/>
          </a:xfrm>
        </p:spPr>
        <p:txBody>
          <a:bodyPr>
            <a:normAutofit fontScale="70000" lnSpcReduction="20000"/>
          </a:bodyPr>
          <a:lstStyle/>
          <a:p>
            <a:pPr marL="0" indent="0">
              <a:buNone/>
            </a:pPr>
            <a:r>
              <a:rPr lang="en-US" sz="2600" dirty="0">
                <a:effectLst>
                  <a:outerShdw blurRad="38100" dist="38100" dir="2700000" algn="tl">
                    <a:srgbClr val="000000">
                      <a:alpha val="43137"/>
                    </a:srgbClr>
                  </a:outerShdw>
                </a:effectLst>
                <a:latin typeface="Modern Love Grunge" panose="04070805081005020601" pitchFamily="82" charset="0"/>
              </a:rPr>
              <a:t>Chapter 1: The strange girl</a:t>
            </a:r>
          </a:p>
          <a:p>
            <a:pPr marL="0" indent="0">
              <a:buNone/>
            </a:pPr>
            <a:r>
              <a:rPr lang="en-US" sz="2600" dirty="0">
                <a:effectLst>
                  <a:outerShdw blurRad="38100" dist="38100" dir="2700000" algn="tl">
                    <a:srgbClr val="000000">
                      <a:alpha val="43137"/>
                    </a:srgbClr>
                  </a:outerShdw>
                </a:effectLst>
              </a:rPr>
              <a:t>Huck and the boys were in a park this time, hiding in a tree and talking about a new adventure to do. They saw two men following a girl. they went to help the girl but they found something else. The girl was missing. They went around the park but they didn't find anyone, the park was deserted. They hid everything but couldn't keep it inside for too </a:t>
            </a:r>
            <a:r>
              <a:rPr lang="en-US" sz="2600" dirty="0" smtClean="0">
                <a:effectLst>
                  <a:outerShdw blurRad="38100" dist="38100" dir="2700000" algn="tl">
                    <a:srgbClr val="000000">
                      <a:alpha val="43137"/>
                    </a:srgbClr>
                  </a:outerShdw>
                </a:effectLst>
              </a:rPr>
              <a:t>long…………</a:t>
            </a:r>
            <a:r>
              <a:rPr lang="en-US" sz="2600" dirty="0" smtClean="0">
                <a:effectLst>
                  <a:outerShdw blurRad="38100" dist="38100" dir="2700000" algn="tl">
                    <a:srgbClr val="000000">
                      <a:alpha val="43137"/>
                    </a:srgbClr>
                  </a:outerShdw>
                </a:effectLst>
                <a:latin typeface="Modern Love" panose="04090805081005020601" pitchFamily="82" charset="0"/>
              </a:rPr>
              <a:t>TO </a:t>
            </a:r>
            <a:r>
              <a:rPr lang="en-US" sz="2600" dirty="0">
                <a:effectLst>
                  <a:outerShdw blurRad="38100" dist="38100" dir="2700000" algn="tl">
                    <a:srgbClr val="000000">
                      <a:alpha val="43137"/>
                    </a:srgbClr>
                  </a:outerShdw>
                </a:effectLst>
                <a:latin typeface="Modern Love" panose="04090805081005020601" pitchFamily="82" charset="0"/>
              </a:rPr>
              <a:t>BE </a:t>
            </a:r>
            <a:r>
              <a:rPr lang="en-US" sz="2600" dirty="0" smtClean="0">
                <a:effectLst>
                  <a:outerShdw blurRad="38100" dist="38100" dir="2700000" algn="tl">
                    <a:srgbClr val="000000">
                      <a:alpha val="43137"/>
                    </a:srgbClr>
                  </a:outerShdw>
                </a:effectLst>
                <a:latin typeface="Modern Love" panose="04090805081005020601" pitchFamily="82" charset="0"/>
              </a:rPr>
              <a:t>CONTINUED…</a:t>
            </a:r>
            <a:endParaRPr lang="en-US" sz="2600" dirty="0">
              <a:effectLst>
                <a:outerShdw blurRad="38100" dist="38100" dir="2700000" algn="tl">
                  <a:srgbClr val="000000">
                    <a:alpha val="43137"/>
                  </a:srgbClr>
                </a:outerShdw>
              </a:effectLst>
              <a:latin typeface="Modern Love" panose="04090805081005020601" pitchFamily="82" charset="0"/>
            </a:endParaRPr>
          </a:p>
          <a:p>
            <a:pPr marL="0" indent="0">
              <a:buNone/>
            </a:pPr>
            <a:endParaRPr lang="en-US" sz="2600" dirty="0">
              <a:effectLst>
                <a:outerShdw blurRad="38100" dist="38100" dir="2700000" algn="tl">
                  <a:srgbClr val="000000">
                    <a:alpha val="43137"/>
                  </a:srgbClr>
                </a:outerShdw>
              </a:effectLst>
              <a:latin typeface="Modern Love" panose="04090805081005020601" pitchFamily="82" charset="0"/>
            </a:endParaRPr>
          </a:p>
          <a:p>
            <a:pPr marL="0" indent="0">
              <a:buNone/>
            </a:pPr>
            <a:endParaRPr lang="en-US" sz="2600" dirty="0">
              <a:effectLst>
                <a:outerShdw blurRad="38100" dist="38100" dir="2700000" algn="tl">
                  <a:srgbClr val="000000">
                    <a:alpha val="43137"/>
                  </a:srgbClr>
                </a:outerShdw>
              </a:effectLst>
              <a:latin typeface="Modern Love" panose="04090805081005020601" pitchFamily="82" charset="0"/>
            </a:endParaRPr>
          </a:p>
          <a:p>
            <a:pPr marL="0" indent="0">
              <a:buNone/>
            </a:pPr>
            <a:endParaRPr lang="en-US" sz="2600" dirty="0">
              <a:effectLst>
                <a:outerShdw blurRad="38100" dist="38100" dir="2700000" algn="tl">
                  <a:srgbClr val="000000">
                    <a:alpha val="43137"/>
                  </a:srgbClr>
                </a:outerShdw>
              </a:effectLst>
              <a:latin typeface="Modern Love" panose="04090805081005020601" pitchFamily="82" charset="0"/>
            </a:endParaRPr>
          </a:p>
          <a:p>
            <a:pPr marL="0" indent="0">
              <a:buNone/>
            </a:pPr>
            <a:endParaRPr lang="en-US" dirty="0">
              <a:effectLst>
                <a:outerShdw blurRad="38100" dist="38100" dir="2700000" algn="tl">
                  <a:srgbClr val="000000">
                    <a:alpha val="43137"/>
                  </a:srgbClr>
                </a:outerShdw>
              </a:effectLst>
              <a:latin typeface="Modern Love" panose="04090805081005020601" pitchFamily="82" charset="0"/>
            </a:endParaRPr>
          </a:p>
          <a:p>
            <a:pPr marL="0" indent="0">
              <a:buNone/>
            </a:pPr>
            <a:r>
              <a:rPr lang="en-US" dirty="0">
                <a:effectLst>
                  <a:outerShdw blurRad="38100" dist="38100" dir="2700000" algn="tl">
                    <a:srgbClr val="000000">
                      <a:alpha val="43137"/>
                    </a:srgbClr>
                  </a:outerShdw>
                </a:effectLst>
                <a:latin typeface="Modern Love" panose="04090805081005020601" pitchFamily="82" charset="0"/>
              </a:rPr>
              <a:t>                                                                                 </a:t>
            </a:r>
            <a:endParaRPr lang="it-IT" dirty="0"/>
          </a:p>
        </p:txBody>
      </p:sp>
      <p:sp>
        <p:nvSpPr>
          <p:cNvPr id="5" name="Segnaposto piè di pagina 4"/>
          <p:cNvSpPr>
            <a:spLocks noGrp="1"/>
          </p:cNvSpPr>
          <p:nvPr>
            <p:ph type="ftr" sz="quarter" idx="11"/>
          </p:nvPr>
        </p:nvSpPr>
        <p:spPr>
          <a:xfrm>
            <a:off x="1295401" y="5736168"/>
            <a:ext cx="7305900" cy="279400"/>
          </a:xfrm>
        </p:spPr>
        <p:txBody>
          <a:bodyPr/>
          <a:lstStyle/>
          <a:p>
            <a:r>
              <a:rPr lang="it-IT" sz="1800" dirty="0" smtClean="0"/>
              <a:t>By Sofia Paone </a:t>
            </a:r>
            <a:r>
              <a:rPr lang="it-IT" sz="1800" dirty="0" err="1" smtClean="0"/>
              <a:t>Falvo</a:t>
            </a:r>
            <a:endParaRPr lang="it-IT" sz="1800" dirty="0"/>
          </a:p>
        </p:txBody>
      </p:sp>
    </p:spTree>
    <p:extLst>
      <p:ext uri="{BB962C8B-B14F-4D97-AF65-F5344CB8AC3E}">
        <p14:creationId xmlns:p14="http://schemas.microsoft.com/office/powerpoint/2010/main" val="405619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5E52DB-3282-46E9-A728-479F1B22A288}"/>
              </a:ext>
            </a:extLst>
          </p:cNvPr>
          <p:cNvSpPr>
            <a:spLocks noGrp="1"/>
          </p:cNvSpPr>
          <p:nvPr>
            <p:ph type="ctrTitle"/>
          </p:nvPr>
        </p:nvSpPr>
        <p:spPr>
          <a:xfrm>
            <a:off x="2286000" y="1495618"/>
            <a:ext cx="7683500" cy="1892300"/>
          </a:xfrm>
        </p:spPr>
        <p:txBody>
          <a:bodyPr/>
          <a:lstStyle/>
          <a:p>
            <a:r>
              <a:rPr lang="it-IT" sz="5400" dirty="0">
                <a:solidFill>
                  <a:schemeClr val="tx1">
                    <a:lumMod val="95000"/>
                    <a:lumOff val="5000"/>
                  </a:schemeClr>
                </a:solidFill>
              </a:rPr>
              <a:t>DESCRIPTION OF AUNT POLLY</a:t>
            </a:r>
          </a:p>
        </p:txBody>
      </p:sp>
      <p:sp>
        <p:nvSpPr>
          <p:cNvPr id="3" name="Sottotitolo 2">
            <a:extLst>
              <a:ext uri="{FF2B5EF4-FFF2-40B4-BE49-F238E27FC236}">
                <a16:creationId xmlns:a16="http://schemas.microsoft.com/office/drawing/2014/main" id="{90EC7BB7-DDCC-4253-8BEE-94BC1BC5BDB2}"/>
              </a:ext>
            </a:extLst>
          </p:cNvPr>
          <p:cNvSpPr>
            <a:spLocks noGrp="1"/>
          </p:cNvSpPr>
          <p:nvPr>
            <p:ph type="subTitle" idx="1"/>
          </p:nvPr>
        </p:nvSpPr>
        <p:spPr>
          <a:xfrm>
            <a:off x="4833676" y="3569591"/>
            <a:ext cx="6831673" cy="1086237"/>
          </a:xfrm>
        </p:spPr>
        <p:txBody>
          <a:bodyPr/>
          <a:lstStyle/>
          <a:p>
            <a:pPr algn="l"/>
            <a:r>
              <a:rPr lang="it-IT" dirty="0" smtClean="0">
                <a:solidFill>
                  <a:schemeClr val="tx1"/>
                </a:solidFill>
                <a:latin typeface="+mj-lt"/>
              </a:rPr>
              <a:t>                          By </a:t>
            </a:r>
            <a:r>
              <a:rPr lang="it-IT" dirty="0">
                <a:solidFill>
                  <a:schemeClr val="tx1"/>
                </a:solidFill>
                <a:latin typeface="+mj-lt"/>
              </a:rPr>
              <a:t>Daria </a:t>
            </a:r>
            <a:r>
              <a:rPr lang="it-IT" dirty="0" smtClean="0">
                <a:solidFill>
                  <a:schemeClr val="tx1"/>
                </a:solidFill>
                <a:latin typeface="+mj-lt"/>
              </a:rPr>
              <a:t>Gualtieri 2B</a:t>
            </a:r>
            <a:endParaRPr lang="it-IT" dirty="0">
              <a:solidFill>
                <a:schemeClr val="tx1"/>
              </a:solidFill>
              <a:latin typeface="+mj-lt"/>
            </a:endParaRPr>
          </a:p>
        </p:txBody>
      </p:sp>
    </p:spTree>
    <p:extLst>
      <p:ext uri="{BB962C8B-B14F-4D97-AF65-F5344CB8AC3E}">
        <p14:creationId xmlns:p14="http://schemas.microsoft.com/office/powerpoint/2010/main" val="132780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A62BCE9-AD1D-465F-937C-76298D65AD25}"/>
              </a:ext>
            </a:extLst>
          </p:cNvPr>
          <p:cNvPicPr>
            <a:picLocks noGrp="1" noChangeAspect="1"/>
          </p:cNvPicPr>
          <p:nvPr>
            <p:ph idx="1"/>
          </p:nvPr>
        </p:nvPicPr>
        <p:blipFill>
          <a:blip r:embed="rId2"/>
          <a:stretch>
            <a:fillRect/>
          </a:stretch>
        </p:blipFill>
        <p:spPr>
          <a:xfrm>
            <a:off x="1257300" y="791562"/>
            <a:ext cx="4838700" cy="5168900"/>
          </a:xfrm>
          <a:prstGeom prst="rect">
            <a:avLst/>
          </a:prstGeom>
        </p:spPr>
      </p:pic>
      <p:sp>
        <p:nvSpPr>
          <p:cNvPr id="2" name="Segnaposto piè di pagina 1"/>
          <p:cNvSpPr>
            <a:spLocks noGrp="1"/>
          </p:cNvSpPr>
          <p:nvPr>
            <p:ph type="ftr" sz="quarter" idx="11"/>
          </p:nvPr>
        </p:nvSpPr>
        <p:spPr/>
        <p:txBody>
          <a:bodyPr/>
          <a:lstStyle/>
          <a:p>
            <a:r>
              <a:rPr lang="it-IT" sz="1800" dirty="0" smtClean="0"/>
              <a:t>By Daria Gualtieri 2B</a:t>
            </a:r>
            <a:endParaRPr lang="it-IT" sz="1800" dirty="0"/>
          </a:p>
        </p:txBody>
      </p:sp>
      <p:sp>
        <p:nvSpPr>
          <p:cNvPr id="5" name="CasellaDiTesto 4">
            <a:extLst>
              <a:ext uri="{FF2B5EF4-FFF2-40B4-BE49-F238E27FC236}">
                <a16:creationId xmlns:a16="http://schemas.microsoft.com/office/drawing/2014/main" id="{4362CD11-01C1-415D-A02F-26CF11EBCDC4}"/>
              </a:ext>
            </a:extLst>
          </p:cNvPr>
          <p:cNvSpPr txBox="1"/>
          <p:nvPr/>
        </p:nvSpPr>
        <p:spPr>
          <a:xfrm>
            <a:off x="6769100" y="591507"/>
            <a:ext cx="4051300" cy="400110"/>
          </a:xfrm>
          <a:prstGeom prst="rect">
            <a:avLst/>
          </a:prstGeom>
          <a:noFill/>
        </p:spPr>
        <p:txBody>
          <a:bodyPr wrap="square" rtlCol="0">
            <a:spAutoFit/>
          </a:bodyPr>
          <a:lstStyle/>
          <a:p>
            <a:r>
              <a:rPr lang="it-IT" sz="2000" b="1" i="1" dirty="0">
                <a:solidFill>
                  <a:schemeClr val="accent1">
                    <a:lumMod val="75000"/>
                  </a:schemeClr>
                </a:solidFill>
              </a:rPr>
              <a:t>WHAT DOES AUNT POLLY DO?</a:t>
            </a:r>
          </a:p>
        </p:txBody>
      </p:sp>
      <p:sp>
        <p:nvSpPr>
          <p:cNvPr id="7" name="CasellaDiTesto 6">
            <a:extLst>
              <a:ext uri="{FF2B5EF4-FFF2-40B4-BE49-F238E27FC236}">
                <a16:creationId xmlns:a16="http://schemas.microsoft.com/office/drawing/2014/main" id="{0AC0BE42-B6CB-4C7F-9745-42104C3C694A}"/>
              </a:ext>
            </a:extLst>
          </p:cNvPr>
          <p:cNvSpPr txBox="1"/>
          <p:nvPr/>
        </p:nvSpPr>
        <p:spPr>
          <a:xfrm>
            <a:off x="6769100" y="946681"/>
            <a:ext cx="5041900" cy="2031325"/>
          </a:xfrm>
          <a:prstGeom prst="rect">
            <a:avLst/>
          </a:prstGeom>
          <a:noFill/>
        </p:spPr>
        <p:txBody>
          <a:bodyPr wrap="square" rtlCol="0">
            <a:spAutoFit/>
          </a:bodyPr>
          <a:lstStyle/>
          <a:p>
            <a:r>
              <a:rPr lang="it-IT" dirty="0"/>
              <a:t>-</a:t>
            </a:r>
            <a:r>
              <a:rPr lang="it-IT" dirty="0" err="1"/>
              <a:t>She</a:t>
            </a:r>
            <a:r>
              <a:rPr lang="it-IT" dirty="0"/>
              <a:t> </a:t>
            </a:r>
            <a:r>
              <a:rPr lang="it-IT" dirty="0" err="1"/>
              <a:t>is</a:t>
            </a:r>
            <a:r>
              <a:rPr lang="it-IT" dirty="0"/>
              <a:t> </a:t>
            </a:r>
            <a:r>
              <a:rPr lang="it-IT" dirty="0" err="1"/>
              <a:t>Tom’s</a:t>
            </a:r>
            <a:r>
              <a:rPr lang="it-IT" dirty="0"/>
              <a:t> </a:t>
            </a:r>
            <a:r>
              <a:rPr lang="it-IT" dirty="0" err="1"/>
              <a:t>guardian</a:t>
            </a:r>
            <a:r>
              <a:rPr lang="it-IT" dirty="0"/>
              <a:t>.</a:t>
            </a:r>
          </a:p>
          <a:p>
            <a:r>
              <a:rPr lang="it-IT" dirty="0"/>
              <a:t>-</a:t>
            </a:r>
            <a:r>
              <a:rPr lang="it-IT" dirty="0" err="1"/>
              <a:t>She</a:t>
            </a:r>
            <a:r>
              <a:rPr lang="it-IT" dirty="0"/>
              <a:t> </a:t>
            </a:r>
            <a:r>
              <a:rPr lang="it-IT" dirty="0" err="1"/>
              <a:t>lives</a:t>
            </a:r>
            <a:r>
              <a:rPr lang="it-IT" dirty="0"/>
              <a:t> with Tom and takes care of </a:t>
            </a:r>
            <a:r>
              <a:rPr lang="it-IT" dirty="0" err="1"/>
              <a:t>him</a:t>
            </a:r>
            <a:r>
              <a:rPr lang="it-IT" dirty="0"/>
              <a:t>.</a:t>
            </a:r>
          </a:p>
          <a:p>
            <a:r>
              <a:rPr lang="it-IT" dirty="0"/>
              <a:t>-</a:t>
            </a:r>
            <a:r>
              <a:rPr lang="it-IT" dirty="0" err="1"/>
              <a:t>She</a:t>
            </a:r>
            <a:r>
              <a:rPr lang="it-IT" dirty="0"/>
              <a:t> </a:t>
            </a:r>
            <a:r>
              <a:rPr lang="it-IT" dirty="0" err="1" smtClean="0"/>
              <a:t>gives</a:t>
            </a:r>
            <a:r>
              <a:rPr lang="it-IT" dirty="0" smtClean="0"/>
              <a:t> Tom </a:t>
            </a:r>
            <a:r>
              <a:rPr lang="it-IT" dirty="0" err="1" smtClean="0"/>
              <a:t>everything</a:t>
            </a:r>
            <a:r>
              <a:rPr lang="it-IT" dirty="0" smtClean="0"/>
              <a:t> he </a:t>
            </a:r>
            <a:r>
              <a:rPr lang="it-IT" dirty="0" err="1" smtClean="0"/>
              <a:t>needs</a:t>
            </a:r>
            <a:r>
              <a:rPr lang="it-IT" dirty="0" smtClean="0"/>
              <a:t>.</a:t>
            </a:r>
            <a:endParaRPr lang="it-IT" dirty="0"/>
          </a:p>
          <a:p>
            <a:r>
              <a:rPr lang="it-IT" dirty="0" smtClean="0"/>
              <a:t>-</a:t>
            </a:r>
            <a:r>
              <a:rPr lang="it-IT" dirty="0" err="1" smtClean="0"/>
              <a:t>She</a:t>
            </a:r>
            <a:r>
              <a:rPr lang="it-IT" dirty="0" smtClean="0"/>
              <a:t> </a:t>
            </a:r>
            <a:r>
              <a:rPr lang="it-IT" dirty="0" err="1" smtClean="0"/>
              <a:t>tries</a:t>
            </a:r>
            <a:r>
              <a:rPr lang="it-IT" dirty="0" smtClean="0"/>
              <a:t> </a:t>
            </a:r>
            <a:r>
              <a:rPr lang="it-IT" dirty="0"/>
              <a:t>to educate </a:t>
            </a:r>
            <a:r>
              <a:rPr lang="it-IT" dirty="0" err="1"/>
              <a:t>him</a:t>
            </a:r>
            <a:r>
              <a:rPr lang="it-IT" dirty="0"/>
              <a:t> and make Tom a good boy.</a:t>
            </a:r>
          </a:p>
          <a:p>
            <a:r>
              <a:rPr lang="it-IT" dirty="0"/>
              <a:t>-</a:t>
            </a:r>
            <a:r>
              <a:rPr lang="it-IT" dirty="0" err="1"/>
              <a:t>Aunt</a:t>
            </a:r>
            <a:r>
              <a:rPr lang="it-IT" dirty="0"/>
              <a:t> Polly </a:t>
            </a:r>
            <a:r>
              <a:rPr lang="it-IT" dirty="0" err="1"/>
              <a:t>scolds</a:t>
            </a:r>
            <a:r>
              <a:rPr lang="it-IT" dirty="0"/>
              <a:t> Tom </a:t>
            </a:r>
            <a:r>
              <a:rPr lang="it-IT" dirty="0" smtClean="0"/>
              <a:t>to help </a:t>
            </a:r>
            <a:r>
              <a:rPr lang="it-IT" dirty="0" err="1"/>
              <a:t>him</a:t>
            </a:r>
            <a:r>
              <a:rPr lang="it-IT" dirty="0"/>
              <a:t> </a:t>
            </a:r>
            <a:r>
              <a:rPr lang="it-IT" dirty="0" err="1"/>
              <a:t>understand</a:t>
            </a:r>
            <a:r>
              <a:rPr lang="it-IT" dirty="0"/>
              <a:t> </a:t>
            </a:r>
            <a:r>
              <a:rPr lang="it-IT" dirty="0" err="1"/>
              <a:t>his</a:t>
            </a:r>
            <a:r>
              <a:rPr lang="it-IT" dirty="0"/>
              <a:t> </a:t>
            </a:r>
            <a:r>
              <a:rPr lang="it-IT" dirty="0" err="1"/>
              <a:t>mistakes</a:t>
            </a:r>
            <a:r>
              <a:rPr lang="it-IT" dirty="0"/>
              <a:t>.</a:t>
            </a:r>
          </a:p>
          <a:p>
            <a:r>
              <a:rPr lang="it-IT" dirty="0"/>
              <a:t>-</a:t>
            </a:r>
            <a:r>
              <a:rPr lang="it-IT" dirty="0" err="1"/>
              <a:t>She</a:t>
            </a:r>
            <a:r>
              <a:rPr lang="it-IT" dirty="0"/>
              <a:t> </a:t>
            </a:r>
            <a:r>
              <a:rPr lang="it-IT" dirty="0" err="1"/>
              <a:t>raises</a:t>
            </a:r>
            <a:r>
              <a:rPr lang="it-IT" dirty="0"/>
              <a:t> Tom like </a:t>
            </a:r>
            <a:r>
              <a:rPr lang="it-IT" dirty="0" err="1"/>
              <a:t>her</a:t>
            </a:r>
            <a:r>
              <a:rPr lang="it-IT" dirty="0"/>
              <a:t> son.</a:t>
            </a:r>
          </a:p>
        </p:txBody>
      </p:sp>
      <p:sp>
        <p:nvSpPr>
          <p:cNvPr id="6" name="CasellaDiTesto 5">
            <a:extLst>
              <a:ext uri="{FF2B5EF4-FFF2-40B4-BE49-F238E27FC236}">
                <a16:creationId xmlns:a16="http://schemas.microsoft.com/office/drawing/2014/main" id="{5756F5E6-F085-45B6-9481-F33E906FD0FE}"/>
              </a:ext>
            </a:extLst>
          </p:cNvPr>
          <p:cNvSpPr txBox="1"/>
          <p:nvPr/>
        </p:nvSpPr>
        <p:spPr>
          <a:xfrm>
            <a:off x="6870700" y="3275985"/>
            <a:ext cx="3073400" cy="400110"/>
          </a:xfrm>
          <a:prstGeom prst="rect">
            <a:avLst/>
          </a:prstGeom>
          <a:noFill/>
        </p:spPr>
        <p:txBody>
          <a:bodyPr wrap="square" rtlCol="0">
            <a:spAutoFit/>
          </a:bodyPr>
          <a:lstStyle/>
          <a:p>
            <a:r>
              <a:rPr lang="it-IT" sz="2000" b="1" i="1" dirty="0">
                <a:solidFill>
                  <a:schemeClr val="accent1">
                    <a:lumMod val="75000"/>
                  </a:schemeClr>
                </a:solidFill>
              </a:rPr>
              <a:t>PERSONALITY TRAITS</a:t>
            </a:r>
          </a:p>
        </p:txBody>
      </p:sp>
      <p:sp>
        <p:nvSpPr>
          <p:cNvPr id="8" name="CasellaDiTesto 7">
            <a:extLst>
              <a:ext uri="{FF2B5EF4-FFF2-40B4-BE49-F238E27FC236}">
                <a16:creationId xmlns:a16="http://schemas.microsoft.com/office/drawing/2014/main" id="{BC6CCB0F-8694-47E2-BF2B-BAE7066A62AE}"/>
              </a:ext>
            </a:extLst>
          </p:cNvPr>
          <p:cNvSpPr txBox="1"/>
          <p:nvPr/>
        </p:nvSpPr>
        <p:spPr>
          <a:xfrm>
            <a:off x="6870700" y="3553506"/>
            <a:ext cx="4838700" cy="646331"/>
          </a:xfrm>
          <a:prstGeom prst="rect">
            <a:avLst/>
          </a:prstGeom>
          <a:noFill/>
        </p:spPr>
        <p:txBody>
          <a:bodyPr wrap="square" rtlCol="0">
            <a:spAutoFit/>
          </a:bodyPr>
          <a:lstStyle/>
          <a:p>
            <a:r>
              <a:rPr lang="it-IT" dirty="0" err="1"/>
              <a:t>She</a:t>
            </a:r>
            <a:r>
              <a:rPr lang="it-IT" dirty="0"/>
              <a:t> </a:t>
            </a:r>
            <a:r>
              <a:rPr lang="it-IT" dirty="0" err="1"/>
              <a:t>is</a:t>
            </a:r>
            <a:r>
              <a:rPr lang="it-IT" dirty="0"/>
              <a:t>: </a:t>
            </a:r>
            <a:r>
              <a:rPr lang="it-IT" dirty="0" err="1"/>
              <a:t>kind</a:t>
            </a:r>
            <a:r>
              <a:rPr lang="it-IT" dirty="0"/>
              <a:t>, severe </a:t>
            </a:r>
            <a:r>
              <a:rPr lang="it-IT" dirty="0" err="1"/>
              <a:t>when</a:t>
            </a:r>
            <a:r>
              <a:rPr lang="it-IT" dirty="0"/>
              <a:t> </a:t>
            </a:r>
            <a:r>
              <a:rPr lang="it-IT" dirty="0" err="1"/>
              <a:t>needed</a:t>
            </a:r>
            <a:r>
              <a:rPr lang="it-IT" dirty="0"/>
              <a:t>, </a:t>
            </a:r>
            <a:r>
              <a:rPr lang="it-IT" dirty="0" err="1"/>
              <a:t>affectionate</a:t>
            </a:r>
            <a:r>
              <a:rPr lang="it-IT" dirty="0"/>
              <a:t> to Tom, </a:t>
            </a:r>
            <a:r>
              <a:rPr lang="it-IT" dirty="0" err="1"/>
              <a:t>available</a:t>
            </a:r>
            <a:r>
              <a:rPr lang="it-IT" dirty="0"/>
              <a:t>, </a:t>
            </a:r>
            <a:r>
              <a:rPr lang="it-IT" dirty="0" err="1"/>
              <a:t>she</a:t>
            </a:r>
            <a:r>
              <a:rPr lang="it-IT" dirty="0"/>
              <a:t> </a:t>
            </a:r>
            <a:r>
              <a:rPr lang="it-IT" dirty="0" err="1"/>
              <a:t>has</a:t>
            </a:r>
            <a:r>
              <a:rPr lang="it-IT" dirty="0"/>
              <a:t> </a:t>
            </a:r>
            <a:r>
              <a:rPr lang="it-IT" dirty="0" err="1"/>
              <a:t>maternal</a:t>
            </a:r>
            <a:r>
              <a:rPr lang="it-IT" dirty="0"/>
              <a:t> </a:t>
            </a:r>
            <a:r>
              <a:rPr lang="it-IT" dirty="0" err="1"/>
              <a:t>instinct</a:t>
            </a:r>
            <a:r>
              <a:rPr lang="it-IT" dirty="0"/>
              <a:t>.</a:t>
            </a:r>
          </a:p>
        </p:txBody>
      </p:sp>
      <p:sp>
        <p:nvSpPr>
          <p:cNvPr id="10" name="CasellaDiTesto 9">
            <a:extLst>
              <a:ext uri="{FF2B5EF4-FFF2-40B4-BE49-F238E27FC236}">
                <a16:creationId xmlns:a16="http://schemas.microsoft.com/office/drawing/2014/main" id="{199D5C5E-603E-439E-ACA4-D57F110AAE03}"/>
              </a:ext>
            </a:extLst>
          </p:cNvPr>
          <p:cNvSpPr txBox="1"/>
          <p:nvPr/>
        </p:nvSpPr>
        <p:spPr>
          <a:xfrm>
            <a:off x="6870700" y="4599947"/>
            <a:ext cx="3479800" cy="400110"/>
          </a:xfrm>
          <a:prstGeom prst="rect">
            <a:avLst/>
          </a:prstGeom>
          <a:noFill/>
        </p:spPr>
        <p:txBody>
          <a:bodyPr wrap="square" rtlCol="0">
            <a:spAutoFit/>
          </a:bodyPr>
          <a:lstStyle/>
          <a:p>
            <a:r>
              <a:rPr lang="it-IT" sz="2000" b="1" i="1" dirty="0">
                <a:solidFill>
                  <a:schemeClr val="accent1">
                    <a:lumMod val="75000"/>
                  </a:schemeClr>
                </a:solidFill>
              </a:rPr>
              <a:t>PHYSICAL APPEARANCE </a:t>
            </a:r>
          </a:p>
        </p:txBody>
      </p:sp>
      <p:sp>
        <p:nvSpPr>
          <p:cNvPr id="11" name="CasellaDiTesto 10">
            <a:extLst>
              <a:ext uri="{FF2B5EF4-FFF2-40B4-BE49-F238E27FC236}">
                <a16:creationId xmlns:a16="http://schemas.microsoft.com/office/drawing/2014/main" id="{998F401E-1DCC-4DC9-9133-4EC0A04C94B7}"/>
              </a:ext>
            </a:extLst>
          </p:cNvPr>
          <p:cNvSpPr txBox="1"/>
          <p:nvPr/>
        </p:nvSpPr>
        <p:spPr>
          <a:xfrm>
            <a:off x="6870700" y="4937105"/>
            <a:ext cx="4737100" cy="923330"/>
          </a:xfrm>
          <a:prstGeom prst="rect">
            <a:avLst/>
          </a:prstGeom>
          <a:noFill/>
        </p:spPr>
        <p:txBody>
          <a:bodyPr wrap="square" rtlCol="0">
            <a:spAutoFit/>
          </a:bodyPr>
          <a:lstStyle/>
          <a:p>
            <a:r>
              <a:rPr lang="it-IT" dirty="0" err="1"/>
              <a:t>She</a:t>
            </a:r>
            <a:r>
              <a:rPr lang="it-IT" dirty="0"/>
              <a:t> </a:t>
            </a:r>
            <a:r>
              <a:rPr lang="it-IT" dirty="0" err="1"/>
              <a:t>is</a:t>
            </a:r>
            <a:r>
              <a:rPr lang="it-IT" dirty="0"/>
              <a:t> </a:t>
            </a:r>
            <a:r>
              <a:rPr lang="it-IT" dirty="0" err="1"/>
              <a:t>old</a:t>
            </a:r>
            <a:r>
              <a:rPr lang="it-IT" dirty="0"/>
              <a:t> and a </a:t>
            </a:r>
            <a:r>
              <a:rPr lang="it-IT" dirty="0" err="1"/>
              <a:t>little</a:t>
            </a:r>
            <a:r>
              <a:rPr lang="it-IT" dirty="0"/>
              <a:t> bit </a:t>
            </a:r>
            <a:r>
              <a:rPr lang="it-IT" dirty="0" err="1"/>
              <a:t>fat</a:t>
            </a:r>
            <a:r>
              <a:rPr lang="it-IT" dirty="0"/>
              <a:t>. </a:t>
            </a:r>
            <a:r>
              <a:rPr lang="it-IT" dirty="0" err="1"/>
              <a:t>She</a:t>
            </a:r>
            <a:r>
              <a:rPr lang="it-IT" dirty="0"/>
              <a:t> </a:t>
            </a:r>
            <a:r>
              <a:rPr lang="it-IT" dirty="0" err="1"/>
              <a:t>is</a:t>
            </a:r>
            <a:r>
              <a:rPr lang="it-IT" dirty="0"/>
              <a:t> </a:t>
            </a:r>
            <a:r>
              <a:rPr lang="it-IT" dirty="0" err="1"/>
              <a:t>humble</a:t>
            </a:r>
            <a:r>
              <a:rPr lang="it-IT" dirty="0"/>
              <a:t>, </a:t>
            </a:r>
            <a:r>
              <a:rPr lang="it-IT" dirty="0" err="1"/>
              <a:t>shabby</a:t>
            </a:r>
            <a:r>
              <a:rPr lang="it-IT" dirty="0"/>
              <a:t> and </a:t>
            </a:r>
            <a:r>
              <a:rPr lang="it-IT" dirty="0" err="1"/>
              <a:t>wears</a:t>
            </a:r>
            <a:r>
              <a:rPr lang="it-IT" dirty="0"/>
              <a:t> </a:t>
            </a:r>
            <a:r>
              <a:rPr lang="it-IT" dirty="0" err="1"/>
              <a:t>glasses</a:t>
            </a:r>
            <a:r>
              <a:rPr lang="it-IT" dirty="0"/>
              <a:t>.</a:t>
            </a:r>
            <a:r>
              <a:rPr lang="en-US" dirty="0"/>
              <a:t> Aunt Polly has wrinkles on her face and her hair is blonde.</a:t>
            </a:r>
            <a:endParaRPr lang="it-IT" dirty="0"/>
          </a:p>
        </p:txBody>
      </p:sp>
    </p:spTree>
    <p:extLst>
      <p:ext uri="{BB962C8B-B14F-4D97-AF65-F5344CB8AC3E}">
        <p14:creationId xmlns:p14="http://schemas.microsoft.com/office/powerpoint/2010/main" val="11128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ctrTitle"/>
          </p:nvPr>
        </p:nvSpPr>
        <p:spPr>
          <a:xfrm>
            <a:off x="2881459" y="1441659"/>
            <a:ext cx="10668000" cy="2286000"/>
          </a:xfrm>
        </p:spPr>
        <p:txBody>
          <a:bodyPr>
            <a:normAutofit/>
          </a:bodyPr>
          <a:lstStyle/>
          <a:p>
            <a:pPr algn="l"/>
            <a:r>
              <a:rPr lang="de-DE" sz="7200" dirty="0" smtClean="0"/>
              <a:t>    INJUN </a:t>
            </a:r>
            <a:r>
              <a:rPr lang="de-DE" sz="7200" dirty="0"/>
              <a:t>JOE </a:t>
            </a:r>
            <a:r>
              <a:rPr lang="de-DE" sz="7200" dirty="0" smtClean="0"/>
              <a:t>    DESCRIPTION</a:t>
            </a:r>
            <a:endParaRPr lang="de-DE" sz="7200" dirty="0"/>
          </a:p>
        </p:txBody>
      </p:sp>
      <p:sp>
        <p:nvSpPr>
          <p:cNvPr id="3" name="Sottotitolo 2"/>
          <p:cNvSpPr>
            <a:spLocks noGrp="1"/>
          </p:cNvSpPr>
          <p:nvPr>
            <p:ph type="subTitle" idx="1"/>
          </p:nvPr>
        </p:nvSpPr>
        <p:spPr>
          <a:xfrm>
            <a:off x="4871422" y="3560780"/>
            <a:ext cx="4572000" cy="1524000"/>
          </a:xfrm>
        </p:spPr>
        <p:txBody>
          <a:bodyPr vert="horz" lIns="91440" tIns="45720" rIns="91440" bIns="45720" rtlCol="0" anchor="t">
            <a:normAutofit/>
          </a:bodyPr>
          <a:lstStyle/>
          <a:p>
            <a:pPr algn="l"/>
            <a:r>
              <a:rPr lang="de-DE" dirty="0" smtClean="0"/>
              <a:t>                          </a:t>
            </a:r>
            <a:r>
              <a:rPr lang="de-DE" dirty="0" err="1" smtClean="0"/>
              <a:t>By</a:t>
            </a:r>
            <a:r>
              <a:rPr lang="de-DE" dirty="0" smtClean="0"/>
              <a:t> </a:t>
            </a:r>
            <a:r>
              <a:rPr lang="de-DE" dirty="0"/>
              <a:t>Allison </a:t>
            </a:r>
            <a:r>
              <a:rPr lang="de-DE" dirty="0" smtClean="0"/>
              <a:t>Placido 2C</a:t>
            </a:r>
            <a:endParaRPr lang="de-DE" dirty="0"/>
          </a:p>
        </p:txBody>
      </p:sp>
    </p:spTree>
    <p:extLst>
      <p:ext uri="{BB962C8B-B14F-4D97-AF65-F5344CB8AC3E}">
        <p14:creationId xmlns:p14="http://schemas.microsoft.com/office/powerpoint/2010/main" val="9077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esto, cappello, libro, indossando&#10;&#10;Descrizione generata con affidabilità molto elevata">
            <a:extLst>
              <a:ext uri="{FF2B5EF4-FFF2-40B4-BE49-F238E27FC236}">
                <a16:creationId xmlns:a16="http://schemas.microsoft.com/office/drawing/2014/main" id="{2153A40E-8A74-48B1-9C02-574942AA4D42}"/>
              </a:ext>
            </a:extLst>
          </p:cNvPr>
          <p:cNvPicPr>
            <a:picLocks noChangeAspect="1"/>
          </p:cNvPicPr>
          <p:nvPr/>
        </p:nvPicPr>
        <p:blipFill>
          <a:blip r:embed="rId2"/>
          <a:stretch>
            <a:fillRect/>
          </a:stretch>
        </p:blipFill>
        <p:spPr>
          <a:xfrm>
            <a:off x="4120551" y="938123"/>
            <a:ext cx="3965275" cy="4967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asellaDiTesto 2">
            <a:extLst>
              <a:ext uri="{FF2B5EF4-FFF2-40B4-BE49-F238E27FC236}">
                <a16:creationId xmlns:a16="http://schemas.microsoft.com/office/drawing/2014/main" id="{387C1CDC-ACA8-4D47-9333-C987A431BC31}"/>
              </a:ext>
            </a:extLst>
          </p:cNvPr>
          <p:cNvSpPr txBox="1"/>
          <p:nvPr/>
        </p:nvSpPr>
        <p:spPr>
          <a:xfrm>
            <a:off x="822944" y="666434"/>
            <a:ext cx="27432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solidFill>
                  <a:srgbClr val="00B050"/>
                </a:solidFill>
                <a:latin typeface="Comic Sans MS"/>
              </a:rPr>
              <a:t>WHO IS HE?</a:t>
            </a:r>
          </a:p>
          <a:p>
            <a:r>
              <a:rPr lang="it-IT" i="1" dirty="0" err="1">
                <a:latin typeface="Comic Sans MS"/>
              </a:rPr>
              <a:t>This</a:t>
            </a:r>
            <a:r>
              <a:rPr lang="it-IT" i="1" dirty="0">
                <a:latin typeface="Comic Sans MS"/>
              </a:rPr>
              <a:t> </a:t>
            </a:r>
            <a:r>
              <a:rPr lang="it-IT" i="1" dirty="0" err="1">
                <a:latin typeface="Comic Sans MS"/>
              </a:rPr>
              <a:t>is</a:t>
            </a:r>
            <a:r>
              <a:rPr lang="it-IT" i="1" dirty="0">
                <a:latin typeface="Comic Sans MS"/>
              </a:rPr>
              <a:t> </a:t>
            </a:r>
            <a:r>
              <a:rPr lang="it-IT" i="1" dirty="0" err="1">
                <a:latin typeface="Comic Sans MS"/>
              </a:rPr>
              <a:t>Injun</a:t>
            </a:r>
            <a:r>
              <a:rPr lang="it-IT" i="1" dirty="0">
                <a:latin typeface="Comic Sans MS"/>
              </a:rPr>
              <a:t> </a:t>
            </a:r>
            <a:r>
              <a:rPr lang="it-IT" i="1" dirty="0" err="1">
                <a:latin typeface="Comic Sans MS"/>
              </a:rPr>
              <a:t>Joe</a:t>
            </a:r>
            <a:r>
              <a:rPr lang="it-IT" i="1" dirty="0">
                <a:latin typeface="Comic Sans MS"/>
              </a:rPr>
              <a:t>, the </a:t>
            </a:r>
            <a:r>
              <a:rPr lang="it-IT" i="1" dirty="0" err="1">
                <a:latin typeface="Comic Sans MS"/>
              </a:rPr>
              <a:t>main</a:t>
            </a:r>
            <a:r>
              <a:rPr lang="it-IT" i="1" dirty="0">
                <a:latin typeface="Comic Sans MS"/>
              </a:rPr>
              <a:t> villain or </a:t>
            </a:r>
            <a:r>
              <a:rPr lang="it-IT" i="1" dirty="0" err="1">
                <a:latin typeface="Comic Sans MS"/>
              </a:rPr>
              <a:t>antagonist</a:t>
            </a:r>
            <a:r>
              <a:rPr lang="it-IT" i="1" dirty="0">
                <a:latin typeface="Comic Sans MS"/>
              </a:rPr>
              <a:t> of the </a:t>
            </a:r>
            <a:r>
              <a:rPr lang="it-IT" i="1" dirty="0" err="1">
                <a:latin typeface="Comic Sans MS"/>
              </a:rPr>
              <a:t>novel</a:t>
            </a:r>
            <a:r>
              <a:rPr lang="it-IT" i="1" dirty="0">
                <a:latin typeface="Comic Sans MS"/>
              </a:rPr>
              <a:t> "The Adventures of Tom Sawyer". </a:t>
            </a:r>
            <a:r>
              <a:rPr lang="it-IT" i="1" dirty="0">
                <a:latin typeface="Comic Sans MS"/>
                <a:ea typeface="+mn-lt"/>
                <a:cs typeface="+mn-lt"/>
              </a:rPr>
              <a:t>His </a:t>
            </a:r>
            <a:r>
              <a:rPr lang="it-IT" i="1" dirty="0" err="1">
                <a:latin typeface="Comic Sans MS"/>
                <a:ea typeface="+mn-lt"/>
                <a:cs typeface="+mn-lt"/>
              </a:rPr>
              <a:t>behavior</a:t>
            </a:r>
            <a:r>
              <a:rPr lang="it-IT" i="1" dirty="0">
                <a:latin typeface="Comic Sans MS"/>
                <a:ea typeface="+mn-lt"/>
                <a:cs typeface="+mn-lt"/>
              </a:rPr>
              <a:t> </a:t>
            </a:r>
            <a:r>
              <a:rPr lang="it-IT" i="1" dirty="0" err="1">
                <a:latin typeface="Comic Sans MS"/>
                <a:ea typeface="+mn-lt"/>
                <a:cs typeface="+mn-lt"/>
              </a:rPr>
              <a:t>forces</a:t>
            </a:r>
            <a:r>
              <a:rPr lang="it-IT" i="1" dirty="0">
                <a:latin typeface="Comic Sans MS"/>
                <a:ea typeface="+mn-lt"/>
                <a:cs typeface="+mn-lt"/>
              </a:rPr>
              <a:t> Tom and </a:t>
            </a:r>
            <a:r>
              <a:rPr lang="it-IT" i="1" dirty="0" err="1">
                <a:latin typeface="Comic Sans MS"/>
                <a:ea typeface="+mn-lt"/>
                <a:cs typeface="+mn-lt"/>
              </a:rPr>
              <a:t>his</a:t>
            </a:r>
            <a:r>
              <a:rPr lang="it-IT" i="1" dirty="0">
                <a:latin typeface="Comic Sans MS"/>
                <a:ea typeface="+mn-lt"/>
                <a:cs typeface="+mn-lt"/>
              </a:rPr>
              <a:t> friends to </a:t>
            </a:r>
            <a:r>
              <a:rPr lang="it-IT" i="1" dirty="0" err="1">
                <a:latin typeface="Comic Sans MS"/>
                <a:ea typeface="+mn-lt"/>
                <a:cs typeface="+mn-lt"/>
              </a:rPr>
              <a:t>deal</a:t>
            </a:r>
            <a:r>
              <a:rPr lang="it-IT" i="1" dirty="0">
                <a:latin typeface="Comic Sans MS"/>
                <a:ea typeface="+mn-lt"/>
                <a:cs typeface="+mn-lt"/>
              </a:rPr>
              <a:t> with </a:t>
            </a:r>
            <a:r>
              <a:rPr lang="it-IT" i="1" dirty="0" err="1">
                <a:latin typeface="Comic Sans MS"/>
                <a:ea typeface="+mn-lt"/>
                <a:cs typeface="+mn-lt"/>
              </a:rPr>
              <a:t>injustice</a:t>
            </a:r>
            <a:r>
              <a:rPr lang="it-IT" i="1" dirty="0">
                <a:latin typeface="Comic Sans MS"/>
                <a:ea typeface="+mn-lt"/>
                <a:cs typeface="+mn-lt"/>
              </a:rPr>
              <a:t> and crime.  He </a:t>
            </a:r>
            <a:r>
              <a:rPr lang="it-IT" i="1" dirty="0" err="1">
                <a:latin typeface="Comic Sans MS"/>
                <a:ea typeface="+mn-lt"/>
                <a:cs typeface="+mn-lt"/>
              </a:rPr>
              <a:t>is</a:t>
            </a:r>
            <a:r>
              <a:rPr lang="it-IT" i="1" dirty="0">
                <a:latin typeface="Comic Sans MS"/>
                <a:ea typeface="+mn-lt"/>
                <a:cs typeface="+mn-lt"/>
              </a:rPr>
              <a:t> </a:t>
            </a:r>
            <a:r>
              <a:rPr lang="it-IT" i="1" dirty="0" err="1">
                <a:latin typeface="Comic Sans MS"/>
                <a:ea typeface="+mn-lt"/>
                <a:cs typeface="+mn-lt"/>
              </a:rPr>
              <a:t>also</a:t>
            </a:r>
            <a:r>
              <a:rPr lang="it-IT" i="1" dirty="0">
                <a:latin typeface="Comic Sans MS"/>
                <a:ea typeface="+mn-lt"/>
                <a:cs typeface="+mn-lt"/>
              </a:rPr>
              <a:t> </a:t>
            </a:r>
            <a:r>
              <a:rPr lang="it-IT" i="1" dirty="0" err="1">
                <a:latin typeface="Comic Sans MS"/>
                <a:ea typeface="+mn-lt"/>
                <a:cs typeface="+mn-lt"/>
              </a:rPr>
              <a:t>half</a:t>
            </a:r>
            <a:r>
              <a:rPr lang="it-IT" i="1" dirty="0">
                <a:latin typeface="Comic Sans MS"/>
                <a:ea typeface="+mn-lt"/>
                <a:cs typeface="+mn-lt"/>
              </a:rPr>
              <a:t> Native American, and </a:t>
            </a:r>
            <a:r>
              <a:rPr lang="it-IT" i="1" dirty="0" err="1">
                <a:latin typeface="Comic Sans MS"/>
                <a:ea typeface="+mn-lt"/>
                <a:cs typeface="+mn-lt"/>
              </a:rPr>
              <a:t>has</a:t>
            </a:r>
            <a:r>
              <a:rPr lang="it-IT" i="1" dirty="0">
                <a:latin typeface="Comic Sans MS"/>
                <a:ea typeface="+mn-lt"/>
                <a:cs typeface="+mn-lt"/>
              </a:rPr>
              <a:t> </a:t>
            </a:r>
            <a:r>
              <a:rPr lang="it-IT" i="1" dirty="0" err="1">
                <a:latin typeface="Comic Sans MS"/>
                <a:ea typeface="+mn-lt"/>
                <a:cs typeface="+mn-lt"/>
              </a:rPr>
              <a:t>faced</a:t>
            </a:r>
            <a:r>
              <a:rPr lang="it-IT" i="1" dirty="0">
                <a:latin typeface="Comic Sans MS"/>
                <a:ea typeface="+mn-lt"/>
                <a:cs typeface="+mn-lt"/>
              </a:rPr>
              <a:t> </a:t>
            </a:r>
            <a:r>
              <a:rPr lang="it-IT" i="1" dirty="0" err="1">
                <a:latin typeface="Comic Sans MS"/>
                <a:ea typeface="+mn-lt"/>
                <a:cs typeface="+mn-lt"/>
              </a:rPr>
              <a:t>discrimination</a:t>
            </a:r>
            <a:r>
              <a:rPr lang="it-IT" i="1" dirty="0">
                <a:latin typeface="Comic Sans MS"/>
                <a:ea typeface="+mn-lt"/>
                <a:cs typeface="+mn-lt"/>
              </a:rPr>
              <a:t> in society.</a:t>
            </a:r>
            <a:endParaRPr lang="it-IT" i="1" dirty="0">
              <a:latin typeface="Comic Sans MS"/>
            </a:endParaRPr>
          </a:p>
        </p:txBody>
      </p:sp>
      <p:sp>
        <p:nvSpPr>
          <p:cNvPr id="4" name="CasellaDiTesto 3">
            <a:extLst>
              <a:ext uri="{FF2B5EF4-FFF2-40B4-BE49-F238E27FC236}">
                <a16:creationId xmlns:a16="http://schemas.microsoft.com/office/drawing/2014/main" id="{33628938-72C8-4E1C-9586-65F11505041A}"/>
              </a:ext>
            </a:extLst>
          </p:cNvPr>
          <p:cNvSpPr txBox="1"/>
          <p:nvPr/>
        </p:nvSpPr>
        <p:spPr>
          <a:xfrm>
            <a:off x="8706646" y="1220432"/>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00B050"/>
                </a:solidFill>
                <a:latin typeface="Comic Sans MS"/>
              </a:rPr>
              <a:t>PERSONALITY</a:t>
            </a:r>
          </a:p>
          <a:p>
            <a:r>
              <a:rPr lang="it-IT" i="1" dirty="0" err="1">
                <a:latin typeface="Comic Sans MS"/>
                <a:ea typeface="+mn-lt"/>
                <a:cs typeface="+mn-lt"/>
              </a:rPr>
              <a:t>Injun</a:t>
            </a:r>
            <a:r>
              <a:rPr lang="it-IT" i="1" dirty="0">
                <a:latin typeface="Comic Sans MS"/>
                <a:ea typeface="+mn-lt"/>
                <a:cs typeface="+mn-lt"/>
              </a:rPr>
              <a:t> </a:t>
            </a:r>
            <a:r>
              <a:rPr lang="it-IT" i="1" dirty="0" err="1">
                <a:latin typeface="Comic Sans MS"/>
                <a:ea typeface="+mn-lt"/>
                <a:cs typeface="+mn-lt"/>
              </a:rPr>
              <a:t>Joe</a:t>
            </a:r>
            <a:r>
              <a:rPr lang="it-IT" i="1" dirty="0">
                <a:latin typeface="Comic Sans MS"/>
                <a:ea typeface="+mn-lt"/>
                <a:cs typeface="+mn-lt"/>
              </a:rPr>
              <a:t> </a:t>
            </a:r>
            <a:r>
              <a:rPr lang="it-IT" i="1" dirty="0" err="1">
                <a:latin typeface="Comic Sans MS"/>
                <a:ea typeface="+mn-lt"/>
                <a:cs typeface="+mn-lt"/>
              </a:rPr>
              <a:t>is</a:t>
            </a:r>
            <a:r>
              <a:rPr lang="it-IT" i="1" dirty="0">
                <a:latin typeface="Comic Sans MS"/>
                <a:ea typeface="+mn-lt"/>
                <a:cs typeface="+mn-lt"/>
              </a:rPr>
              <a:t> </a:t>
            </a:r>
            <a:r>
              <a:rPr lang="it-IT" i="1" dirty="0" err="1">
                <a:latin typeface="Comic Sans MS"/>
                <a:ea typeface="+mn-lt"/>
                <a:cs typeface="+mn-lt"/>
              </a:rPr>
              <a:t>cold-hearted</a:t>
            </a:r>
            <a:r>
              <a:rPr lang="it-IT" i="1" dirty="0">
                <a:latin typeface="Comic Sans MS"/>
                <a:ea typeface="+mn-lt"/>
                <a:cs typeface="+mn-lt"/>
              </a:rPr>
              <a:t>, </a:t>
            </a:r>
            <a:r>
              <a:rPr lang="it-IT" i="1" dirty="0" err="1">
                <a:latin typeface="Comic Sans MS"/>
                <a:ea typeface="+mn-lt"/>
                <a:cs typeface="+mn-lt"/>
              </a:rPr>
              <a:t>cruel</a:t>
            </a:r>
            <a:r>
              <a:rPr lang="it-IT" i="1" dirty="0">
                <a:latin typeface="Comic Sans MS"/>
                <a:ea typeface="+mn-lt"/>
                <a:cs typeface="+mn-lt"/>
              </a:rPr>
              <a:t>, </a:t>
            </a:r>
            <a:r>
              <a:rPr lang="it-IT" i="1" dirty="0" err="1">
                <a:latin typeface="Comic Sans MS"/>
                <a:ea typeface="+mn-lt"/>
                <a:cs typeface="+mn-lt"/>
              </a:rPr>
              <a:t>remorseless</a:t>
            </a:r>
            <a:r>
              <a:rPr lang="it-IT" i="1" dirty="0">
                <a:latin typeface="Comic Sans MS"/>
                <a:ea typeface="+mn-lt"/>
                <a:cs typeface="+mn-lt"/>
              </a:rPr>
              <a:t> and </a:t>
            </a:r>
            <a:r>
              <a:rPr lang="it-IT" i="1" dirty="0" err="1">
                <a:latin typeface="Comic Sans MS"/>
                <a:ea typeface="+mn-lt"/>
                <a:cs typeface="+mn-lt"/>
              </a:rPr>
              <a:t>very</a:t>
            </a:r>
            <a:r>
              <a:rPr lang="it-IT" i="1" dirty="0">
                <a:latin typeface="Comic Sans MS"/>
                <a:ea typeface="+mn-lt"/>
                <a:cs typeface="+mn-lt"/>
              </a:rPr>
              <a:t> </a:t>
            </a:r>
            <a:r>
              <a:rPr lang="it-IT" i="1" dirty="0" err="1">
                <a:latin typeface="Comic Sans MS"/>
                <a:ea typeface="+mn-lt"/>
                <a:cs typeface="+mn-lt"/>
              </a:rPr>
              <a:t>dangerous</a:t>
            </a:r>
            <a:r>
              <a:rPr lang="it-IT" i="1" dirty="0">
                <a:latin typeface="Comic Sans MS"/>
                <a:ea typeface="+mn-lt"/>
                <a:cs typeface="+mn-lt"/>
              </a:rPr>
              <a:t>. Like the </a:t>
            </a:r>
            <a:r>
              <a:rPr lang="it-IT" i="1" dirty="0" err="1">
                <a:latin typeface="Comic Sans MS"/>
                <a:ea typeface="+mn-lt"/>
                <a:cs typeface="+mn-lt"/>
              </a:rPr>
              <a:t>stereotypical</a:t>
            </a:r>
            <a:r>
              <a:rPr lang="it-IT" i="1" dirty="0">
                <a:latin typeface="Comic Sans MS"/>
                <a:ea typeface="+mn-lt"/>
                <a:cs typeface="+mn-lt"/>
              </a:rPr>
              <a:t> Native American </a:t>
            </a:r>
            <a:r>
              <a:rPr lang="it-IT" i="1" dirty="0" err="1">
                <a:latin typeface="Comic Sans MS"/>
                <a:ea typeface="+mn-lt"/>
                <a:cs typeface="+mn-lt"/>
              </a:rPr>
              <a:t>half-blood</a:t>
            </a:r>
            <a:r>
              <a:rPr lang="it-IT" i="1" dirty="0">
                <a:latin typeface="Comic Sans MS"/>
                <a:ea typeface="+mn-lt"/>
                <a:cs typeface="+mn-lt"/>
              </a:rPr>
              <a:t>, he </a:t>
            </a:r>
            <a:r>
              <a:rPr lang="it-IT" i="1" dirty="0" err="1">
                <a:latin typeface="Comic Sans MS"/>
                <a:ea typeface="+mn-lt"/>
                <a:cs typeface="+mn-lt"/>
              </a:rPr>
              <a:t>is</a:t>
            </a:r>
            <a:r>
              <a:rPr lang="it-IT" i="1" dirty="0">
                <a:latin typeface="Comic Sans MS"/>
                <a:ea typeface="+mn-lt"/>
                <a:cs typeface="+mn-lt"/>
              </a:rPr>
              <a:t> </a:t>
            </a:r>
            <a:r>
              <a:rPr lang="it-IT" i="1" dirty="0" err="1">
                <a:latin typeface="Comic Sans MS"/>
                <a:ea typeface="+mn-lt"/>
                <a:cs typeface="+mn-lt"/>
              </a:rPr>
              <a:t>deeply</a:t>
            </a:r>
            <a:r>
              <a:rPr lang="it-IT" i="1" dirty="0">
                <a:latin typeface="Comic Sans MS"/>
                <a:ea typeface="+mn-lt"/>
                <a:cs typeface="+mn-lt"/>
              </a:rPr>
              <a:t> </a:t>
            </a:r>
            <a:r>
              <a:rPr lang="it-IT" i="1" dirty="0" err="1">
                <a:latin typeface="Comic Sans MS"/>
                <a:ea typeface="+mn-lt"/>
                <a:cs typeface="+mn-lt"/>
              </a:rPr>
              <a:t>antagonistic</a:t>
            </a:r>
            <a:r>
              <a:rPr lang="it-IT" i="1" dirty="0">
                <a:latin typeface="Comic Sans MS"/>
                <a:ea typeface="+mn-lt"/>
                <a:cs typeface="+mn-lt"/>
              </a:rPr>
              <a:t> </a:t>
            </a:r>
            <a:r>
              <a:rPr lang="it-IT" i="1" dirty="0" err="1">
                <a:latin typeface="Comic Sans MS"/>
                <a:ea typeface="+mn-lt"/>
                <a:cs typeface="+mn-lt"/>
              </a:rPr>
              <a:t>towards</a:t>
            </a:r>
            <a:r>
              <a:rPr lang="it-IT" i="1" dirty="0">
                <a:latin typeface="Comic Sans MS"/>
                <a:ea typeface="+mn-lt"/>
                <a:cs typeface="+mn-lt"/>
              </a:rPr>
              <a:t> the </a:t>
            </a:r>
            <a:r>
              <a:rPr lang="it-IT" i="1" dirty="0" err="1">
                <a:latin typeface="Comic Sans MS"/>
                <a:ea typeface="+mn-lt"/>
                <a:cs typeface="+mn-lt"/>
              </a:rPr>
              <a:t>town</a:t>
            </a:r>
            <a:r>
              <a:rPr lang="it-IT" i="1" dirty="0">
                <a:latin typeface="Comic Sans MS"/>
                <a:ea typeface="+mn-lt"/>
                <a:cs typeface="+mn-lt"/>
              </a:rPr>
              <a:t> </a:t>
            </a:r>
            <a:r>
              <a:rPr lang="it-IT" i="1" dirty="0" err="1">
                <a:latin typeface="Comic Sans MS"/>
                <a:ea typeface="+mn-lt"/>
                <a:cs typeface="+mn-lt"/>
              </a:rPr>
              <a:t>citizens</a:t>
            </a:r>
            <a:r>
              <a:rPr lang="it-IT" i="1" dirty="0">
                <a:latin typeface="Comic Sans MS"/>
                <a:ea typeface="+mn-lt"/>
                <a:cs typeface="+mn-lt"/>
              </a:rPr>
              <a:t>. And he </a:t>
            </a:r>
            <a:r>
              <a:rPr lang="it-IT" i="1" dirty="0" err="1">
                <a:latin typeface="Comic Sans MS"/>
                <a:ea typeface="+mn-lt"/>
                <a:cs typeface="+mn-lt"/>
              </a:rPr>
              <a:t>is</a:t>
            </a:r>
            <a:r>
              <a:rPr lang="it-IT" i="1" dirty="0">
                <a:latin typeface="Comic Sans MS"/>
                <a:ea typeface="+mn-lt"/>
                <a:cs typeface="+mn-lt"/>
              </a:rPr>
              <a:t> </a:t>
            </a:r>
            <a:r>
              <a:rPr lang="it-IT" i="1" dirty="0" err="1">
                <a:latin typeface="Comic Sans MS"/>
                <a:ea typeface="+mn-lt"/>
                <a:cs typeface="+mn-lt"/>
              </a:rPr>
              <a:t>also</a:t>
            </a:r>
            <a:r>
              <a:rPr lang="it-IT" i="1" dirty="0">
                <a:latin typeface="Comic Sans MS"/>
                <a:ea typeface="+mn-lt"/>
                <a:cs typeface="+mn-lt"/>
              </a:rPr>
              <a:t> </a:t>
            </a:r>
            <a:r>
              <a:rPr lang="it-IT" i="1" dirty="0" err="1">
                <a:latin typeface="Comic Sans MS"/>
                <a:ea typeface="+mn-lt"/>
                <a:cs typeface="+mn-lt"/>
              </a:rPr>
              <a:t>willing</a:t>
            </a:r>
            <a:r>
              <a:rPr lang="it-IT" i="1" dirty="0">
                <a:latin typeface="Comic Sans MS"/>
                <a:ea typeface="+mn-lt"/>
                <a:cs typeface="+mn-lt"/>
              </a:rPr>
              <a:t> to </a:t>
            </a:r>
            <a:r>
              <a:rPr lang="it-IT" i="1" dirty="0" err="1">
                <a:latin typeface="Comic Sans MS"/>
                <a:ea typeface="+mn-lt"/>
                <a:cs typeface="+mn-lt"/>
              </a:rPr>
              <a:t>kill</a:t>
            </a:r>
            <a:r>
              <a:rPr lang="it-IT" i="1" dirty="0">
                <a:latin typeface="Comic Sans MS"/>
                <a:ea typeface="+mn-lt"/>
                <a:cs typeface="+mn-lt"/>
              </a:rPr>
              <a:t> people for money and/or </a:t>
            </a:r>
            <a:r>
              <a:rPr lang="it-IT" i="1" dirty="0" err="1">
                <a:latin typeface="Comic Sans MS"/>
                <a:ea typeface="+mn-lt"/>
                <a:cs typeface="+mn-lt"/>
              </a:rPr>
              <a:t>treasure</a:t>
            </a:r>
            <a:r>
              <a:rPr lang="it-IT" i="1" dirty="0">
                <a:latin typeface="Comic Sans MS"/>
                <a:ea typeface="+mn-lt"/>
                <a:cs typeface="+mn-lt"/>
              </a:rPr>
              <a:t>.</a:t>
            </a:r>
            <a:endParaRPr lang="it-IT" i="1" dirty="0">
              <a:latin typeface="Comic Sans MS"/>
            </a:endParaRPr>
          </a:p>
        </p:txBody>
      </p:sp>
      <p:sp>
        <p:nvSpPr>
          <p:cNvPr id="5" name="CasellaDiTesto 4">
            <a:extLst>
              <a:ext uri="{FF2B5EF4-FFF2-40B4-BE49-F238E27FC236}">
                <a16:creationId xmlns:a16="http://schemas.microsoft.com/office/drawing/2014/main" id="{4F9FDE67-D50D-4415-B789-E34BEC3F0365}"/>
              </a:ext>
            </a:extLst>
          </p:cNvPr>
          <p:cNvSpPr txBox="1"/>
          <p:nvPr/>
        </p:nvSpPr>
        <p:spPr>
          <a:xfrm>
            <a:off x="822944" y="4636752"/>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dirty="0">
                <a:solidFill>
                  <a:srgbClr val="00B050"/>
                </a:solidFill>
                <a:latin typeface="Comic Sans MS"/>
              </a:rPr>
              <a:t>APPEARANCE</a:t>
            </a:r>
          </a:p>
          <a:p>
            <a:r>
              <a:rPr lang="it-IT" sz="1600" i="1" dirty="0" err="1">
                <a:latin typeface="Comic Sans MS"/>
                <a:ea typeface="+mn-lt"/>
                <a:cs typeface="+mn-lt"/>
              </a:rPr>
              <a:t>Injun</a:t>
            </a:r>
            <a:r>
              <a:rPr lang="it-IT" sz="1600" i="1" dirty="0">
                <a:latin typeface="Comic Sans MS"/>
                <a:ea typeface="+mn-lt"/>
                <a:cs typeface="+mn-lt"/>
              </a:rPr>
              <a:t> </a:t>
            </a:r>
            <a:r>
              <a:rPr lang="it-IT" sz="1600" i="1" dirty="0" err="1">
                <a:latin typeface="Comic Sans MS"/>
                <a:ea typeface="+mn-lt"/>
                <a:cs typeface="+mn-lt"/>
              </a:rPr>
              <a:t>Joe</a:t>
            </a:r>
            <a:r>
              <a:rPr lang="it-IT" sz="1600" i="1" dirty="0">
                <a:latin typeface="Comic Sans MS"/>
                <a:ea typeface="+mn-lt"/>
                <a:cs typeface="+mn-lt"/>
              </a:rPr>
              <a:t> </a:t>
            </a:r>
            <a:r>
              <a:rPr lang="it-IT" sz="1600" i="1" dirty="0" err="1">
                <a:latin typeface="Comic Sans MS"/>
                <a:ea typeface="+mn-lt"/>
                <a:cs typeface="+mn-lt"/>
              </a:rPr>
              <a:t>is</a:t>
            </a:r>
            <a:r>
              <a:rPr lang="it-IT" sz="1600" i="1" dirty="0">
                <a:latin typeface="Comic Sans MS"/>
                <a:ea typeface="+mn-lt"/>
                <a:cs typeface="+mn-lt"/>
              </a:rPr>
              <a:t> </a:t>
            </a:r>
            <a:r>
              <a:rPr lang="it-IT" sz="1600" i="1" dirty="0" err="1">
                <a:latin typeface="Comic Sans MS"/>
                <a:ea typeface="+mn-lt"/>
                <a:cs typeface="+mn-lt"/>
              </a:rPr>
              <a:t>dressed</a:t>
            </a:r>
            <a:r>
              <a:rPr lang="it-IT" sz="1600" i="1" dirty="0">
                <a:latin typeface="Comic Sans MS"/>
                <a:ea typeface="+mn-lt"/>
                <a:cs typeface="+mn-lt"/>
              </a:rPr>
              <a:t> in a </a:t>
            </a:r>
            <a:r>
              <a:rPr lang="it-IT" sz="1600" i="1" dirty="0" err="1">
                <a:latin typeface="Comic Sans MS"/>
                <a:ea typeface="+mn-lt"/>
                <a:cs typeface="+mn-lt"/>
              </a:rPr>
              <a:t>ragged</a:t>
            </a:r>
            <a:r>
              <a:rPr lang="it-IT" sz="1600" i="1" dirty="0">
                <a:latin typeface="Comic Sans MS"/>
                <a:ea typeface="+mn-lt"/>
                <a:cs typeface="+mn-lt"/>
              </a:rPr>
              <a:t> </a:t>
            </a:r>
            <a:r>
              <a:rPr lang="it-IT" sz="1600" i="1" dirty="0" err="1">
                <a:latin typeface="Comic Sans MS"/>
                <a:ea typeface="+mn-lt"/>
                <a:cs typeface="+mn-lt"/>
              </a:rPr>
              <a:t>shirt</a:t>
            </a:r>
            <a:r>
              <a:rPr lang="it-IT" sz="1600" i="1" dirty="0">
                <a:latin typeface="Comic Sans MS"/>
                <a:ea typeface="+mn-lt"/>
                <a:cs typeface="+mn-lt"/>
              </a:rPr>
              <a:t> with a </a:t>
            </a:r>
            <a:r>
              <a:rPr lang="it-IT" sz="1600" i="1" dirty="0" err="1">
                <a:latin typeface="Comic Sans MS"/>
                <a:ea typeface="+mn-lt"/>
                <a:cs typeface="+mn-lt"/>
              </a:rPr>
              <a:t>soot</a:t>
            </a:r>
            <a:r>
              <a:rPr lang="it-IT" sz="1600" i="1" dirty="0">
                <a:latin typeface="Comic Sans MS"/>
                <a:ea typeface="+mn-lt"/>
                <a:cs typeface="+mn-lt"/>
              </a:rPr>
              <a:t> dark blue </a:t>
            </a:r>
            <a:r>
              <a:rPr lang="it-IT" sz="1600" i="1" dirty="0" err="1">
                <a:latin typeface="Comic Sans MS"/>
                <a:ea typeface="+mn-lt"/>
                <a:cs typeface="+mn-lt"/>
              </a:rPr>
              <a:t>jacket</a:t>
            </a:r>
            <a:r>
              <a:rPr lang="it-IT" sz="1600" i="1" dirty="0">
                <a:latin typeface="Comic Sans MS"/>
                <a:ea typeface="+mn-lt"/>
                <a:cs typeface="+mn-lt"/>
              </a:rPr>
              <a:t> </a:t>
            </a:r>
            <a:r>
              <a:rPr lang="it-IT" sz="1600" i="1" dirty="0" err="1">
                <a:latin typeface="Comic Sans MS"/>
                <a:ea typeface="+mn-lt"/>
                <a:cs typeface="+mn-lt"/>
              </a:rPr>
              <a:t>covering</a:t>
            </a:r>
            <a:r>
              <a:rPr lang="it-IT" sz="1600" i="1" dirty="0">
                <a:latin typeface="Comic Sans MS"/>
                <a:ea typeface="+mn-lt"/>
                <a:cs typeface="+mn-lt"/>
              </a:rPr>
              <a:t> </a:t>
            </a:r>
            <a:r>
              <a:rPr lang="it-IT" sz="1600" i="1" dirty="0" err="1">
                <a:latin typeface="Comic Sans MS"/>
                <a:ea typeface="+mn-lt"/>
                <a:cs typeface="+mn-lt"/>
              </a:rPr>
              <a:t>it</a:t>
            </a:r>
            <a:r>
              <a:rPr lang="it-IT" sz="1600" i="1" dirty="0">
                <a:latin typeface="Comic Sans MS"/>
                <a:ea typeface="+mn-lt"/>
                <a:cs typeface="+mn-lt"/>
              </a:rPr>
              <a:t>. On </a:t>
            </a:r>
            <a:r>
              <a:rPr lang="it-IT" sz="1600" i="1" dirty="0" err="1">
                <a:latin typeface="Comic Sans MS"/>
                <a:ea typeface="+mn-lt"/>
                <a:cs typeface="+mn-lt"/>
              </a:rPr>
              <a:t>his</a:t>
            </a:r>
            <a:r>
              <a:rPr lang="it-IT" sz="1600" i="1" dirty="0">
                <a:latin typeface="Comic Sans MS"/>
                <a:ea typeface="+mn-lt"/>
                <a:cs typeface="+mn-lt"/>
              </a:rPr>
              <a:t> head </a:t>
            </a:r>
            <a:r>
              <a:rPr lang="it-IT" sz="1600" i="1" dirty="0" err="1">
                <a:latin typeface="Comic Sans MS"/>
                <a:ea typeface="+mn-lt"/>
                <a:cs typeface="+mn-lt"/>
              </a:rPr>
              <a:t>is</a:t>
            </a:r>
            <a:r>
              <a:rPr lang="it-IT" sz="1600" i="1" dirty="0">
                <a:latin typeface="Comic Sans MS"/>
                <a:ea typeface="+mn-lt"/>
                <a:cs typeface="+mn-lt"/>
              </a:rPr>
              <a:t> a wide-</a:t>
            </a:r>
            <a:r>
              <a:rPr lang="it-IT" sz="1600" i="1" dirty="0" err="1">
                <a:latin typeface="Comic Sans MS"/>
                <a:ea typeface="+mn-lt"/>
                <a:cs typeface="+mn-lt"/>
              </a:rPr>
              <a:t>brimmed</a:t>
            </a:r>
            <a:r>
              <a:rPr lang="it-IT" sz="1600" i="1" dirty="0">
                <a:latin typeface="Comic Sans MS"/>
                <a:ea typeface="+mn-lt"/>
                <a:cs typeface="+mn-lt"/>
              </a:rPr>
              <a:t> dark </a:t>
            </a:r>
            <a:r>
              <a:rPr lang="it-IT" sz="1600" i="1" dirty="0" err="1">
                <a:latin typeface="Comic Sans MS"/>
                <a:ea typeface="+mn-lt"/>
                <a:cs typeface="+mn-lt"/>
              </a:rPr>
              <a:t>brown</a:t>
            </a:r>
            <a:r>
              <a:rPr lang="it-IT" sz="1600" i="1" dirty="0">
                <a:latin typeface="Comic Sans MS"/>
                <a:ea typeface="+mn-lt"/>
                <a:cs typeface="+mn-lt"/>
              </a:rPr>
              <a:t> </a:t>
            </a:r>
            <a:r>
              <a:rPr lang="it-IT" sz="1600" i="1" dirty="0" err="1">
                <a:latin typeface="Comic Sans MS"/>
                <a:ea typeface="+mn-lt"/>
                <a:cs typeface="+mn-lt"/>
              </a:rPr>
              <a:t>hat</a:t>
            </a:r>
            <a:r>
              <a:rPr lang="it-IT" sz="1600" i="1" dirty="0">
                <a:latin typeface="Comic Sans MS"/>
                <a:ea typeface="+mn-lt"/>
                <a:cs typeface="+mn-lt"/>
              </a:rPr>
              <a:t>.</a:t>
            </a:r>
            <a:endParaRPr lang="it-IT" sz="1600" i="1" dirty="0">
              <a:latin typeface="Comic Sans MS"/>
            </a:endParaRPr>
          </a:p>
        </p:txBody>
      </p:sp>
      <p:sp>
        <p:nvSpPr>
          <p:cNvPr id="6" name="CasellaDiTesto 5">
            <a:extLst>
              <a:ext uri="{FF2B5EF4-FFF2-40B4-BE49-F238E27FC236}">
                <a16:creationId xmlns:a16="http://schemas.microsoft.com/office/drawing/2014/main" id="{E949E802-C66B-452B-A848-2597EEDE02A2}"/>
              </a:ext>
            </a:extLst>
          </p:cNvPr>
          <p:cNvSpPr txBox="1"/>
          <p:nvPr/>
        </p:nvSpPr>
        <p:spPr>
          <a:xfrm>
            <a:off x="9073570" y="5774695"/>
            <a:ext cx="34220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smtClean="0">
                <a:latin typeface="Book Antiqua"/>
                <a:ea typeface="MS Gothic"/>
              </a:rPr>
              <a:t>By </a:t>
            </a:r>
            <a:r>
              <a:rPr lang="it-IT" dirty="0" err="1">
                <a:latin typeface="Book Antiqua"/>
                <a:ea typeface="MS Gothic"/>
              </a:rPr>
              <a:t>Allison</a:t>
            </a:r>
            <a:r>
              <a:rPr lang="it-IT" dirty="0">
                <a:latin typeface="Book Antiqua"/>
                <a:ea typeface="MS Gothic"/>
              </a:rPr>
              <a:t> </a:t>
            </a:r>
            <a:r>
              <a:rPr lang="it-IT" dirty="0" smtClean="0">
                <a:latin typeface="Book Antiqua"/>
                <a:ea typeface="MS Gothic"/>
              </a:rPr>
              <a:t>Placido 2C</a:t>
            </a:r>
            <a:endParaRPr lang="it-IT" dirty="0">
              <a:latin typeface="Book Antiqua"/>
              <a:ea typeface="MS Gothic"/>
            </a:endParaRPr>
          </a:p>
        </p:txBody>
      </p:sp>
    </p:spTree>
    <p:extLst>
      <p:ext uri="{BB962C8B-B14F-4D97-AF65-F5344CB8AC3E}">
        <p14:creationId xmlns:p14="http://schemas.microsoft.com/office/powerpoint/2010/main" val="344920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57802F-65FA-46C6-91A1-FE2B0362D858}"/>
              </a:ext>
            </a:extLst>
          </p:cNvPr>
          <p:cNvSpPr>
            <a:spLocks noGrp="1"/>
          </p:cNvSpPr>
          <p:nvPr>
            <p:ph type="ctrTitle"/>
          </p:nvPr>
        </p:nvSpPr>
        <p:spPr/>
        <p:txBody>
          <a:bodyPr/>
          <a:lstStyle/>
          <a:p>
            <a:r>
              <a:rPr lang="it-IT" dirty="0" err="1">
                <a:latin typeface="Algerian" panose="04020705040A02060702" pitchFamily="82" charset="0"/>
              </a:rPr>
              <a:t>Muff</a:t>
            </a:r>
            <a:r>
              <a:rPr lang="it-IT" dirty="0">
                <a:latin typeface="Algerian" panose="04020705040A02060702" pitchFamily="82" charset="0"/>
              </a:rPr>
              <a:t> Potter</a:t>
            </a:r>
          </a:p>
        </p:txBody>
      </p:sp>
      <p:sp>
        <p:nvSpPr>
          <p:cNvPr id="3" name="Sottotitolo 2">
            <a:extLst>
              <a:ext uri="{FF2B5EF4-FFF2-40B4-BE49-F238E27FC236}">
                <a16:creationId xmlns:a16="http://schemas.microsoft.com/office/drawing/2014/main" id="{A77E63CD-F37A-4643-8B5C-C7BCB0BF8E4E}"/>
              </a:ext>
            </a:extLst>
          </p:cNvPr>
          <p:cNvSpPr>
            <a:spLocks noGrp="1"/>
          </p:cNvSpPr>
          <p:nvPr>
            <p:ph type="subTitle" idx="1"/>
          </p:nvPr>
        </p:nvSpPr>
        <p:spPr>
          <a:xfrm>
            <a:off x="2692397" y="3528505"/>
            <a:ext cx="6815669" cy="1320802"/>
          </a:xfrm>
        </p:spPr>
        <p:txBody>
          <a:bodyPr/>
          <a:lstStyle/>
          <a:p>
            <a:r>
              <a:rPr lang="it-IT" dirty="0" smtClean="0"/>
              <a:t>                                                 By </a:t>
            </a:r>
            <a:r>
              <a:rPr lang="it-IT" dirty="0"/>
              <a:t>Marta </a:t>
            </a:r>
            <a:r>
              <a:rPr lang="it-IT" dirty="0" smtClean="0"/>
              <a:t>Bagnato 2A</a:t>
            </a:r>
            <a:endParaRPr lang="it-IT" dirty="0"/>
          </a:p>
        </p:txBody>
      </p:sp>
    </p:spTree>
    <p:extLst>
      <p:ext uri="{BB962C8B-B14F-4D97-AF65-F5344CB8AC3E}">
        <p14:creationId xmlns:p14="http://schemas.microsoft.com/office/powerpoint/2010/main" val="174640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774989"/>
            <a:ext cx="9601196" cy="1303867"/>
          </a:xfrm>
        </p:spPr>
        <p:txBody>
          <a:bodyPr/>
          <a:lstStyle/>
          <a:p>
            <a:r>
              <a:rPr lang="it-IT" dirty="0" err="1" smtClean="0">
                <a:solidFill>
                  <a:srgbClr val="FF0000"/>
                </a:solidFill>
              </a:rPr>
              <a:t>Where</a:t>
            </a:r>
            <a:r>
              <a:rPr lang="it-IT" dirty="0" smtClean="0">
                <a:solidFill>
                  <a:srgbClr val="FF0000"/>
                </a:solidFill>
              </a:rPr>
              <a:t> </a:t>
            </a:r>
            <a:r>
              <a:rPr lang="it-IT" dirty="0" err="1" smtClean="0">
                <a:solidFill>
                  <a:srgbClr val="FF0000"/>
                </a:solidFill>
              </a:rPr>
              <a:t>was</a:t>
            </a:r>
            <a:r>
              <a:rPr lang="it-IT" dirty="0" smtClean="0">
                <a:solidFill>
                  <a:srgbClr val="FF0000"/>
                </a:solidFill>
              </a:rPr>
              <a:t> </a:t>
            </a:r>
            <a:r>
              <a:rPr lang="it-IT" dirty="0" err="1" smtClean="0">
                <a:solidFill>
                  <a:srgbClr val="FF0000"/>
                </a:solidFill>
              </a:rPr>
              <a:t>he</a:t>
            </a:r>
            <a:r>
              <a:rPr lang="it-IT" dirty="0" smtClean="0">
                <a:solidFill>
                  <a:srgbClr val="FF0000"/>
                </a:solidFill>
              </a:rPr>
              <a:t> </a:t>
            </a:r>
            <a:r>
              <a:rPr lang="it-IT" dirty="0" err="1" smtClean="0">
                <a:solidFill>
                  <a:srgbClr val="FF0000"/>
                </a:solidFill>
              </a:rPr>
              <a:t>born</a:t>
            </a:r>
            <a:r>
              <a:rPr lang="it-IT" dirty="0" smtClean="0">
                <a:solidFill>
                  <a:srgbClr val="FF0000"/>
                </a:solidFill>
              </a:rPr>
              <a:t>?</a:t>
            </a:r>
            <a:endParaRPr lang="it-IT" dirty="0">
              <a:solidFill>
                <a:srgbClr val="FF0000"/>
              </a:solidFill>
            </a:endParaRPr>
          </a:p>
        </p:txBody>
      </p:sp>
      <p:sp>
        <p:nvSpPr>
          <p:cNvPr id="3" name="Segnaposto contenuto 2"/>
          <p:cNvSpPr>
            <a:spLocks noGrp="1"/>
          </p:cNvSpPr>
          <p:nvPr>
            <p:ph sz="quarter" idx="1"/>
          </p:nvPr>
        </p:nvSpPr>
        <p:spPr>
          <a:xfrm>
            <a:off x="1295401" y="2363295"/>
            <a:ext cx="9601196" cy="3318936"/>
          </a:xfrm>
        </p:spPr>
        <p:txBody>
          <a:bodyPr>
            <a:normAutofit/>
          </a:bodyPr>
          <a:lstStyle/>
          <a:p>
            <a:pPr algn="just"/>
            <a:r>
              <a:rPr lang="en-US" dirty="0" smtClean="0"/>
              <a:t>His real name was Samuel </a:t>
            </a:r>
            <a:r>
              <a:rPr lang="en-US" dirty="0" err="1" smtClean="0"/>
              <a:t>Langhorn</a:t>
            </a:r>
            <a:r>
              <a:rPr lang="en-US" dirty="0" smtClean="0"/>
              <a:t> Clemens</a:t>
            </a:r>
          </a:p>
          <a:p>
            <a:pPr algn="just"/>
            <a:r>
              <a:rPr lang="en-US" dirty="0" smtClean="0"/>
              <a:t>Born in Florida, Missouri, he spent his early childhood in Hannibal, a town on the banks of the Mississippi. </a:t>
            </a:r>
          </a:p>
          <a:p>
            <a:pPr algn="just">
              <a:buNone/>
            </a:pPr>
            <a:endParaRPr lang="it-IT" dirty="0"/>
          </a:p>
        </p:txBody>
      </p:sp>
      <p:pic>
        <p:nvPicPr>
          <p:cNvPr id="3076" name="Picture 4" descr="red tide | The Extinction Chronicles"/>
          <p:cNvPicPr>
            <a:picLocks noChangeAspect="1" noChangeArrowheads="1"/>
          </p:cNvPicPr>
          <p:nvPr/>
        </p:nvPicPr>
        <p:blipFill>
          <a:blip r:embed="rId2" cstate="print"/>
          <a:srcRect/>
          <a:stretch>
            <a:fillRect/>
          </a:stretch>
        </p:blipFill>
        <p:spPr bwMode="auto">
          <a:xfrm>
            <a:off x="6282465" y="3290023"/>
            <a:ext cx="4840941" cy="2894049"/>
          </a:xfrm>
          <a:prstGeom prst="rect">
            <a:avLst/>
          </a:prstGeom>
          <a:noFill/>
        </p:spPr>
      </p:pic>
      <p:sp>
        <p:nvSpPr>
          <p:cNvPr id="4" name="Segnaposto piè di pagina 3"/>
          <p:cNvSpPr>
            <a:spLocks noGrp="1"/>
          </p:cNvSpPr>
          <p:nvPr>
            <p:ph type="ftr" sz="quarter" idx="11"/>
          </p:nvPr>
        </p:nvSpPr>
        <p:spPr>
          <a:xfrm>
            <a:off x="639185" y="5966670"/>
            <a:ext cx="7305900" cy="279400"/>
          </a:xfrm>
        </p:spPr>
        <p:txBody>
          <a:bodyPr/>
          <a:lstStyle/>
          <a:p>
            <a:r>
              <a:rPr lang="it-IT" sz="1400" dirty="0" smtClean="0"/>
              <a:t>By Ilaria </a:t>
            </a:r>
            <a:r>
              <a:rPr lang="it-IT" sz="1400" dirty="0" err="1" smtClean="0"/>
              <a:t>Deiola</a:t>
            </a:r>
            <a:endParaRPr lang="it-IT" sz="1400" dirty="0"/>
          </a:p>
        </p:txBody>
      </p:sp>
    </p:spTree>
    <p:extLst>
      <p:ext uri="{BB962C8B-B14F-4D97-AF65-F5344CB8AC3E}">
        <p14:creationId xmlns:p14="http://schemas.microsoft.com/office/powerpoint/2010/main" val="3306612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5008EA-A3DA-459C-AE7F-D5B4C96F8368}"/>
              </a:ext>
            </a:extLst>
          </p:cNvPr>
          <p:cNvSpPr>
            <a:spLocks noGrp="1"/>
          </p:cNvSpPr>
          <p:nvPr>
            <p:ph type="title"/>
          </p:nvPr>
        </p:nvSpPr>
        <p:spPr>
          <a:xfrm>
            <a:off x="1115736" y="369116"/>
            <a:ext cx="9882231" cy="1096352"/>
          </a:xfrm>
        </p:spPr>
        <p:txBody>
          <a:bodyPr/>
          <a:lstStyle/>
          <a:p>
            <a:pPr algn="ctr"/>
            <a:r>
              <a:rPr lang="it-IT" dirty="0">
                <a:latin typeface="Algerian" panose="04020705040A02060702" pitchFamily="82" charset="0"/>
              </a:rPr>
              <a:t> </a:t>
            </a:r>
          </a:p>
        </p:txBody>
      </p:sp>
      <p:pic>
        <p:nvPicPr>
          <p:cNvPr id="6" name="Segnaposto contenuto 5">
            <a:extLst>
              <a:ext uri="{FF2B5EF4-FFF2-40B4-BE49-F238E27FC236}">
                <a16:creationId xmlns:a16="http://schemas.microsoft.com/office/drawing/2014/main" id="{7A3C8786-9764-4019-BCFD-0B18505539D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10763" y="1700290"/>
            <a:ext cx="2629643" cy="3129094"/>
          </a:xfrm>
          <a:prstGeom prst="rect">
            <a:avLst/>
          </a:prstGeom>
          <a:ln>
            <a:noFill/>
          </a:ln>
          <a:effectLst>
            <a:outerShdw blurRad="190500" algn="tl" rotWithShape="0">
              <a:srgbClr val="000000">
                <a:alpha val="70000"/>
              </a:srgbClr>
            </a:outerShdw>
          </a:effectLst>
        </p:spPr>
      </p:pic>
      <p:sp>
        <p:nvSpPr>
          <p:cNvPr id="4" name="Segnaposto contenuto 3">
            <a:extLst>
              <a:ext uri="{FF2B5EF4-FFF2-40B4-BE49-F238E27FC236}">
                <a16:creationId xmlns:a16="http://schemas.microsoft.com/office/drawing/2014/main" id="{72EBCF31-5288-49DC-A261-227A0741F817}"/>
              </a:ext>
            </a:extLst>
          </p:cNvPr>
          <p:cNvSpPr>
            <a:spLocks noGrp="1"/>
          </p:cNvSpPr>
          <p:nvPr>
            <p:ph sz="half" idx="2"/>
          </p:nvPr>
        </p:nvSpPr>
        <p:spPr>
          <a:xfrm>
            <a:off x="7417134" y="969409"/>
            <a:ext cx="2323475" cy="2098961"/>
          </a:xfrm>
        </p:spPr>
        <p:txBody>
          <a:bodyPr>
            <a:noAutofit/>
          </a:bodyPr>
          <a:lstStyle/>
          <a:p>
            <a:pPr marL="0" indent="0">
              <a:buNone/>
            </a:pPr>
            <a:r>
              <a:rPr lang="it-IT" b="1" dirty="0" err="1">
                <a:latin typeface="Tempus Sans ITC" panose="04020404030D07020202" pitchFamily="82" charset="0"/>
              </a:rPr>
              <a:t>Personality</a:t>
            </a:r>
            <a:r>
              <a:rPr lang="it-IT" b="1" dirty="0">
                <a:latin typeface="Tempus Sans ITC" panose="04020404030D07020202" pitchFamily="82" charset="0"/>
              </a:rPr>
              <a:t> Traits</a:t>
            </a:r>
          </a:p>
          <a:p>
            <a:r>
              <a:rPr lang="it-IT" dirty="0" err="1">
                <a:latin typeface="Tempus Sans ITC" panose="04020404030D07020202" pitchFamily="82" charset="0"/>
              </a:rPr>
              <a:t>Alcoholic</a:t>
            </a:r>
            <a:endParaRPr lang="it-IT" dirty="0">
              <a:latin typeface="Tempus Sans ITC" panose="04020404030D07020202" pitchFamily="82" charset="0"/>
            </a:endParaRPr>
          </a:p>
          <a:p>
            <a:r>
              <a:rPr lang="it-IT" dirty="0" err="1">
                <a:latin typeface="Tempus Sans ITC" panose="04020404030D07020202" pitchFamily="82" charset="0"/>
              </a:rPr>
              <a:t>Friendly</a:t>
            </a:r>
            <a:r>
              <a:rPr lang="it-IT" dirty="0">
                <a:latin typeface="Tempus Sans ITC" panose="04020404030D07020202" pitchFamily="82" charset="0"/>
              </a:rPr>
              <a:t> </a:t>
            </a:r>
          </a:p>
          <a:p>
            <a:r>
              <a:rPr lang="it-IT" dirty="0" err="1">
                <a:latin typeface="Tempus Sans ITC" panose="04020404030D07020202" pitchFamily="82" charset="0"/>
              </a:rPr>
              <a:t>Hearty</a:t>
            </a:r>
            <a:r>
              <a:rPr lang="it-IT" dirty="0">
                <a:latin typeface="Tempus Sans ITC" panose="04020404030D07020202" pitchFamily="82" charset="0"/>
              </a:rPr>
              <a:t> </a:t>
            </a:r>
          </a:p>
          <a:p>
            <a:r>
              <a:rPr lang="it-IT" dirty="0">
                <a:latin typeface="Tempus Sans ITC" panose="04020404030D07020202" pitchFamily="82" charset="0"/>
              </a:rPr>
              <a:t>He loves </a:t>
            </a:r>
            <a:r>
              <a:rPr lang="it-IT" dirty="0" err="1">
                <a:latin typeface="Tempus Sans ITC" panose="04020404030D07020202" pitchFamily="82" charset="0"/>
              </a:rPr>
              <a:t>children</a:t>
            </a:r>
            <a:endParaRPr lang="it-IT" dirty="0">
              <a:latin typeface="Tempus Sans ITC" panose="04020404030D07020202" pitchFamily="82" charset="0"/>
            </a:endParaRPr>
          </a:p>
          <a:p>
            <a:r>
              <a:rPr lang="it-IT" dirty="0" err="1">
                <a:latin typeface="Tempus Sans ITC" panose="04020404030D07020202" pitchFamily="82" charset="0"/>
              </a:rPr>
              <a:t>Naive</a:t>
            </a:r>
            <a:endParaRPr lang="it-IT" dirty="0">
              <a:latin typeface="Tempus Sans ITC" panose="04020404030D07020202" pitchFamily="82" charset="0"/>
            </a:endParaRPr>
          </a:p>
        </p:txBody>
      </p:sp>
      <p:sp>
        <p:nvSpPr>
          <p:cNvPr id="3" name="Segnaposto piè di pagina 2"/>
          <p:cNvSpPr>
            <a:spLocks noGrp="1"/>
          </p:cNvSpPr>
          <p:nvPr>
            <p:ph type="ftr" sz="quarter" idx="11"/>
          </p:nvPr>
        </p:nvSpPr>
        <p:spPr>
          <a:xfrm>
            <a:off x="617670" y="6009281"/>
            <a:ext cx="7305900" cy="279400"/>
          </a:xfrm>
        </p:spPr>
        <p:txBody>
          <a:bodyPr/>
          <a:lstStyle/>
          <a:p>
            <a:r>
              <a:rPr lang="it-IT" sz="1800" dirty="0" smtClean="0"/>
              <a:t>By Marta Bagnato 2A</a:t>
            </a:r>
            <a:endParaRPr lang="it-IT" sz="1800" dirty="0"/>
          </a:p>
        </p:txBody>
      </p:sp>
      <p:sp>
        <p:nvSpPr>
          <p:cNvPr id="11" name="CasellaDiTesto 10">
            <a:extLst>
              <a:ext uri="{FF2B5EF4-FFF2-40B4-BE49-F238E27FC236}">
                <a16:creationId xmlns:a16="http://schemas.microsoft.com/office/drawing/2014/main" id="{192D9DA3-42ED-47C3-A02F-BE6850B6A535}"/>
              </a:ext>
            </a:extLst>
          </p:cNvPr>
          <p:cNvSpPr txBox="1"/>
          <p:nvPr/>
        </p:nvSpPr>
        <p:spPr>
          <a:xfrm>
            <a:off x="1455643" y="969409"/>
            <a:ext cx="2298583" cy="2369880"/>
          </a:xfrm>
          <a:prstGeom prst="rect">
            <a:avLst/>
          </a:prstGeom>
          <a:noFill/>
        </p:spPr>
        <p:txBody>
          <a:bodyPr wrap="square" rtlCol="0">
            <a:spAutoFit/>
          </a:bodyPr>
          <a:lstStyle/>
          <a:p>
            <a:r>
              <a:rPr lang="it-IT" sz="2000" b="1" dirty="0" err="1">
                <a:latin typeface="Tempus Sans ITC" panose="04020404030D07020202" pitchFamily="82" charset="0"/>
              </a:rPr>
              <a:t>Physical</a:t>
            </a:r>
            <a:r>
              <a:rPr lang="it-IT" sz="2000" b="1" dirty="0">
                <a:latin typeface="Tempus Sans ITC" panose="04020404030D07020202" pitchFamily="82" charset="0"/>
              </a:rPr>
              <a:t> </a:t>
            </a:r>
            <a:r>
              <a:rPr lang="it-IT" sz="2000" b="1" dirty="0" err="1" smtClean="0">
                <a:latin typeface="Tempus Sans ITC" panose="04020404030D07020202" pitchFamily="82" charset="0"/>
              </a:rPr>
              <a:t>Appearance</a:t>
            </a:r>
            <a:endParaRPr lang="it-IT" sz="2000" b="1" dirty="0">
              <a:latin typeface="Tempus Sans ITC" panose="04020404030D07020202" pitchFamily="82" charset="0"/>
            </a:endParaRPr>
          </a:p>
          <a:p>
            <a:pPr marL="285750" indent="-285750">
              <a:buFont typeface="Arial" panose="020B0604020202020204" pitchFamily="34" charset="0"/>
              <a:buChar char="•"/>
            </a:pPr>
            <a:r>
              <a:rPr lang="it-IT" dirty="0">
                <a:latin typeface="Tempus Sans ITC" panose="04020404030D07020202" pitchFamily="82" charset="0"/>
              </a:rPr>
              <a:t>Middle-</a:t>
            </a:r>
            <a:r>
              <a:rPr lang="it-IT" dirty="0" err="1">
                <a:latin typeface="Tempus Sans ITC" panose="04020404030D07020202" pitchFamily="82" charset="0"/>
              </a:rPr>
              <a:t>aged</a:t>
            </a:r>
            <a:endParaRPr lang="it-IT" dirty="0">
              <a:latin typeface="Tempus Sans ITC" panose="04020404030D07020202" pitchFamily="82" charset="0"/>
            </a:endParaRPr>
          </a:p>
          <a:p>
            <a:pPr marL="285750" indent="-285750">
              <a:buFont typeface="Arial" panose="020B0604020202020204" pitchFamily="34" charset="0"/>
              <a:buChar char="•"/>
            </a:pPr>
            <a:r>
              <a:rPr lang="it-IT" dirty="0" err="1">
                <a:latin typeface="Tempus Sans ITC" panose="04020404030D07020202" pitchFamily="82" charset="0"/>
              </a:rPr>
              <a:t>Curly</a:t>
            </a:r>
            <a:r>
              <a:rPr lang="it-IT" dirty="0">
                <a:latin typeface="Tempus Sans ITC" panose="04020404030D07020202" pitchFamily="82" charset="0"/>
              </a:rPr>
              <a:t> </a:t>
            </a:r>
            <a:r>
              <a:rPr lang="it-IT" dirty="0" err="1" smtClean="0">
                <a:latin typeface="Tempus Sans ITC" panose="04020404030D07020202" pitchFamily="82" charset="0"/>
              </a:rPr>
              <a:t>hair</a:t>
            </a:r>
            <a:endParaRPr lang="it-IT" dirty="0">
              <a:latin typeface="Tempus Sans ITC" panose="04020404030D07020202" pitchFamily="82" charset="0"/>
            </a:endParaRPr>
          </a:p>
          <a:p>
            <a:pPr marL="285750" indent="-285750">
              <a:buFont typeface="Arial" panose="020B0604020202020204" pitchFamily="34" charset="0"/>
              <a:buChar char="•"/>
            </a:pPr>
            <a:r>
              <a:rPr lang="it-IT" dirty="0" err="1">
                <a:latin typeface="Tempus Sans ITC" panose="04020404030D07020202" pitchFamily="82" charset="0"/>
              </a:rPr>
              <a:t>Moustache</a:t>
            </a:r>
            <a:endParaRPr lang="it-IT" dirty="0">
              <a:latin typeface="Tempus Sans ITC" panose="04020404030D07020202" pitchFamily="82" charset="0"/>
            </a:endParaRPr>
          </a:p>
          <a:p>
            <a:pPr marL="285750" indent="-285750">
              <a:buFont typeface="Arial" panose="020B0604020202020204" pitchFamily="34" charset="0"/>
              <a:buChar char="•"/>
            </a:pPr>
            <a:r>
              <a:rPr lang="it-IT" dirty="0" err="1">
                <a:latin typeface="Tempus Sans ITC" panose="04020404030D07020202" pitchFamily="82" charset="0"/>
              </a:rPr>
              <a:t>Old</a:t>
            </a:r>
            <a:r>
              <a:rPr lang="it-IT" dirty="0">
                <a:latin typeface="Tempus Sans ITC" panose="04020404030D07020202" pitchFamily="82" charset="0"/>
              </a:rPr>
              <a:t> </a:t>
            </a:r>
            <a:r>
              <a:rPr lang="it-IT" dirty="0" err="1">
                <a:latin typeface="Tempus Sans ITC" panose="04020404030D07020202" pitchFamily="82" charset="0"/>
              </a:rPr>
              <a:t>clothes</a:t>
            </a:r>
            <a:endParaRPr lang="it-IT" dirty="0">
              <a:latin typeface="Tempus Sans ITC" panose="04020404030D07020202" pitchFamily="82" charset="0"/>
            </a:endParaRPr>
          </a:p>
          <a:p>
            <a:pPr marL="285750" indent="-285750">
              <a:buFont typeface="Arial" panose="020B0604020202020204" pitchFamily="34" charset="0"/>
              <a:buChar char="•"/>
            </a:pPr>
            <a:r>
              <a:rPr lang="it-IT" dirty="0" err="1">
                <a:latin typeface="Tempus Sans ITC" panose="04020404030D07020202" pitchFamily="82" charset="0"/>
              </a:rPr>
              <a:t>Calm</a:t>
            </a:r>
            <a:r>
              <a:rPr lang="it-IT" dirty="0">
                <a:latin typeface="Tempus Sans ITC" panose="04020404030D07020202" pitchFamily="82" charset="0"/>
              </a:rPr>
              <a:t> </a:t>
            </a:r>
            <a:r>
              <a:rPr lang="it-IT" dirty="0" err="1">
                <a:latin typeface="Tempus Sans ITC" panose="04020404030D07020202" pitchFamily="82" charset="0"/>
              </a:rPr>
              <a:t>expression</a:t>
            </a:r>
            <a:endParaRPr lang="it-IT" dirty="0">
              <a:latin typeface="Tempus Sans ITC" panose="04020404030D07020202" pitchFamily="82" charset="0"/>
            </a:endParaRPr>
          </a:p>
          <a:p>
            <a:pPr marL="285750" indent="-285750">
              <a:buFont typeface="Arial" panose="020B0604020202020204" pitchFamily="34" charset="0"/>
              <a:buChar char="•"/>
            </a:pPr>
            <a:endParaRPr lang="it-IT" dirty="0"/>
          </a:p>
        </p:txBody>
      </p:sp>
      <p:sp>
        <p:nvSpPr>
          <p:cNvPr id="14" name="CasellaDiTesto 13">
            <a:extLst>
              <a:ext uri="{FF2B5EF4-FFF2-40B4-BE49-F238E27FC236}">
                <a16:creationId xmlns:a16="http://schemas.microsoft.com/office/drawing/2014/main" id="{52A9F8BB-E776-46DD-A857-1EC5425DA06C}"/>
              </a:ext>
            </a:extLst>
          </p:cNvPr>
          <p:cNvSpPr txBox="1"/>
          <p:nvPr/>
        </p:nvSpPr>
        <p:spPr>
          <a:xfrm>
            <a:off x="9154757" y="2671106"/>
            <a:ext cx="2109116" cy="3477875"/>
          </a:xfrm>
          <a:prstGeom prst="rect">
            <a:avLst/>
          </a:prstGeom>
          <a:noFill/>
        </p:spPr>
        <p:txBody>
          <a:bodyPr wrap="square" rtlCol="0">
            <a:spAutoFit/>
          </a:bodyPr>
          <a:lstStyle/>
          <a:p>
            <a:r>
              <a:rPr lang="it-IT" sz="2000" b="1" dirty="0">
                <a:latin typeface="Tempus Sans ITC" panose="04020404030D07020202" pitchFamily="82" charset="0"/>
              </a:rPr>
              <a:t>Relations to Others</a:t>
            </a:r>
          </a:p>
          <a:p>
            <a:pPr marL="285750" indent="-285750">
              <a:buFont typeface="Arial" panose="020B0604020202020204" pitchFamily="34" charset="0"/>
              <a:buChar char="•"/>
            </a:pPr>
            <a:r>
              <a:rPr lang="it-IT" dirty="0">
                <a:latin typeface="Tempus Sans ITC" panose="04020404030D07020202" pitchFamily="82" charset="0"/>
              </a:rPr>
              <a:t>Partner of </a:t>
            </a:r>
            <a:r>
              <a:rPr lang="it-IT" dirty="0" err="1">
                <a:latin typeface="Tempus Sans ITC" panose="04020404030D07020202" pitchFamily="82" charset="0"/>
              </a:rPr>
              <a:t>Injun</a:t>
            </a:r>
            <a:r>
              <a:rPr lang="it-IT" dirty="0">
                <a:latin typeface="Tempus Sans ITC" panose="04020404030D07020202" pitchFamily="82" charset="0"/>
              </a:rPr>
              <a:t> </a:t>
            </a:r>
            <a:r>
              <a:rPr lang="it-IT" dirty="0" err="1">
                <a:latin typeface="Tempus Sans ITC" panose="04020404030D07020202" pitchFamily="82" charset="0"/>
              </a:rPr>
              <a:t>Joe</a:t>
            </a:r>
            <a:endParaRPr lang="it-IT" dirty="0">
              <a:latin typeface="Tempus Sans ITC" panose="04020404030D07020202" pitchFamily="82" charset="0"/>
            </a:endParaRPr>
          </a:p>
          <a:p>
            <a:pPr marL="285750" indent="-285750">
              <a:buFont typeface="Arial" panose="020B0604020202020204" pitchFamily="34" charset="0"/>
              <a:buChar char="•"/>
            </a:pPr>
            <a:r>
              <a:rPr lang="it-IT" dirty="0">
                <a:latin typeface="Tempus Sans ITC" panose="04020404030D07020202" pitchFamily="82" charset="0"/>
              </a:rPr>
              <a:t>Friend of Tom and </a:t>
            </a:r>
            <a:r>
              <a:rPr lang="it-IT" dirty="0" err="1">
                <a:latin typeface="Tempus Sans ITC" panose="04020404030D07020202" pitchFamily="82" charset="0"/>
              </a:rPr>
              <a:t>Huck</a:t>
            </a:r>
            <a:r>
              <a:rPr lang="it-IT" dirty="0">
                <a:latin typeface="Tempus Sans ITC" panose="04020404030D07020202" pitchFamily="82" charset="0"/>
              </a:rPr>
              <a:t> - (</a:t>
            </a:r>
            <a:r>
              <a:rPr lang="it-IT" dirty="0" err="1">
                <a:latin typeface="Tempus Sans ITC" panose="04020404030D07020202" pitchFamily="82" charset="0"/>
              </a:rPr>
              <a:t>they</a:t>
            </a:r>
            <a:r>
              <a:rPr lang="it-IT" dirty="0">
                <a:latin typeface="Tempus Sans ITC" panose="04020404030D07020202" pitchFamily="82" charset="0"/>
              </a:rPr>
              <a:t> </a:t>
            </a:r>
            <a:r>
              <a:rPr lang="it-IT" dirty="0" err="1">
                <a:latin typeface="Tempus Sans ITC" panose="04020404030D07020202" pitchFamily="82" charset="0"/>
              </a:rPr>
              <a:t>helped</a:t>
            </a:r>
            <a:r>
              <a:rPr lang="it-IT" dirty="0">
                <a:latin typeface="Tempus Sans ITC" panose="04020404030D07020202" pitchFamily="82" charset="0"/>
              </a:rPr>
              <a:t> </a:t>
            </a:r>
            <a:r>
              <a:rPr lang="it-IT" dirty="0" err="1">
                <a:latin typeface="Tempus Sans ITC" panose="04020404030D07020202" pitchFamily="82" charset="0"/>
              </a:rPr>
              <a:t>him</a:t>
            </a:r>
            <a:r>
              <a:rPr lang="it-IT" dirty="0">
                <a:latin typeface="Tempus Sans ITC" panose="04020404030D07020202" pitchFamily="82" charset="0"/>
              </a:rPr>
              <a:t> </a:t>
            </a:r>
            <a:r>
              <a:rPr lang="it-IT" dirty="0" err="1">
                <a:latin typeface="Tempus Sans ITC" panose="04020404030D07020202" pitchFamily="82" charset="0"/>
              </a:rPr>
              <a:t>when</a:t>
            </a:r>
            <a:r>
              <a:rPr lang="it-IT" dirty="0">
                <a:latin typeface="Tempus Sans ITC" panose="04020404030D07020202" pitchFamily="82" charset="0"/>
              </a:rPr>
              <a:t> he </a:t>
            </a:r>
            <a:r>
              <a:rPr lang="it-IT" dirty="0" err="1">
                <a:latin typeface="Tempus Sans ITC" panose="04020404030D07020202" pitchFamily="82" charset="0"/>
              </a:rPr>
              <a:t>was</a:t>
            </a:r>
            <a:r>
              <a:rPr lang="it-IT" dirty="0">
                <a:latin typeface="Tempus Sans ITC" panose="04020404030D07020202" pitchFamily="82" charset="0"/>
              </a:rPr>
              <a:t> in </a:t>
            </a:r>
            <a:r>
              <a:rPr lang="it-IT" dirty="0" err="1">
                <a:latin typeface="Tempus Sans ITC" panose="04020404030D07020202" pitchFamily="82" charset="0"/>
              </a:rPr>
              <a:t>jail</a:t>
            </a:r>
            <a:r>
              <a:rPr lang="it-IT" dirty="0">
                <a:latin typeface="Tempus Sans ITC" panose="04020404030D07020202" pitchFamily="82" charset="0"/>
              </a:rPr>
              <a:t>)</a:t>
            </a:r>
          </a:p>
          <a:p>
            <a:pPr marL="285750" indent="-285750">
              <a:buFont typeface="Arial" panose="020B0604020202020204" pitchFamily="34" charset="0"/>
              <a:buChar char="•"/>
            </a:pPr>
            <a:r>
              <a:rPr lang="it-IT" dirty="0">
                <a:latin typeface="Tempus Sans ITC" panose="04020404030D07020202" pitchFamily="82" charset="0"/>
              </a:rPr>
              <a:t>For </a:t>
            </a:r>
            <a:r>
              <a:rPr lang="it-IT" dirty="0" err="1">
                <a:latin typeface="Tempus Sans ITC" panose="04020404030D07020202" pitchFamily="82" charset="0"/>
              </a:rPr>
              <a:t>everyone</a:t>
            </a:r>
            <a:r>
              <a:rPr lang="it-IT" dirty="0">
                <a:latin typeface="Tempus Sans ITC" panose="04020404030D07020202" pitchFamily="82" charset="0"/>
              </a:rPr>
              <a:t> he </a:t>
            </a:r>
            <a:r>
              <a:rPr lang="it-IT" dirty="0" err="1">
                <a:latin typeface="Tempus Sans ITC" panose="04020404030D07020202" pitchFamily="82" charset="0"/>
              </a:rPr>
              <a:t>is</a:t>
            </a:r>
            <a:r>
              <a:rPr lang="it-IT" dirty="0">
                <a:latin typeface="Tempus Sans ITC" panose="04020404030D07020202" pitchFamily="82" charset="0"/>
              </a:rPr>
              <a:t> the </a:t>
            </a:r>
            <a:r>
              <a:rPr lang="it-IT" dirty="0" err="1">
                <a:latin typeface="Tempus Sans ITC" panose="04020404030D07020202" pitchFamily="82" charset="0"/>
              </a:rPr>
              <a:t>old</a:t>
            </a:r>
            <a:r>
              <a:rPr lang="it-IT" dirty="0">
                <a:latin typeface="Tempus Sans ITC" panose="04020404030D07020202" pitchFamily="82" charset="0"/>
              </a:rPr>
              <a:t> </a:t>
            </a:r>
            <a:r>
              <a:rPr lang="it-IT" dirty="0" err="1">
                <a:latin typeface="Tempus Sans ITC" panose="04020404030D07020202" pitchFamily="82" charset="0"/>
              </a:rPr>
              <a:t>town</a:t>
            </a:r>
            <a:r>
              <a:rPr lang="it-IT" dirty="0">
                <a:latin typeface="Tempus Sans ITC" panose="04020404030D07020202" pitchFamily="82" charset="0"/>
              </a:rPr>
              <a:t> </a:t>
            </a:r>
            <a:r>
              <a:rPr lang="it-IT" dirty="0" err="1">
                <a:latin typeface="Tempus Sans ITC" panose="04020404030D07020202" pitchFamily="82" charset="0"/>
              </a:rPr>
              <a:t>drunk</a:t>
            </a:r>
            <a:r>
              <a:rPr lang="it-IT" dirty="0">
                <a:latin typeface="Tempus Sans ITC" panose="04020404030D07020202" pitchFamily="82" charset="0"/>
              </a:rPr>
              <a:t> </a:t>
            </a:r>
          </a:p>
        </p:txBody>
      </p:sp>
      <p:sp>
        <p:nvSpPr>
          <p:cNvPr id="16" name="CasellaDiTesto 15">
            <a:extLst>
              <a:ext uri="{FF2B5EF4-FFF2-40B4-BE49-F238E27FC236}">
                <a16:creationId xmlns:a16="http://schemas.microsoft.com/office/drawing/2014/main" id="{5DD20B62-DB67-4D01-9098-B286AFBB09A8}"/>
              </a:ext>
            </a:extLst>
          </p:cNvPr>
          <p:cNvSpPr txBox="1"/>
          <p:nvPr/>
        </p:nvSpPr>
        <p:spPr>
          <a:xfrm>
            <a:off x="1455643" y="3859888"/>
            <a:ext cx="2575114" cy="1938992"/>
          </a:xfrm>
          <a:prstGeom prst="rect">
            <a:avLst/>
          </a:prstGeom>
          <a:noFill/>
        </p:spPr>
        <p:txBody>
          <a:bodyPr wrap="square" rtlCol="0">
            <a:spAutoFit/>
          </a:bodyPr>
          <a:lstStyle/>
          <a:p>
            <a:r>
              <a:rPr lang="it-IT" sz="2000" b="1" dirty="0" err="1">
                <a:latin typeface="Tempus Sans ITC" panose="04020404030D07020202" pitchFamily="82" charset="0"/>
              </a:rPr>
              <a:t>Character’s</a:t>
            </a:r>
            <a:r>
              <a:rPr lang="it-IT" sz="2000" b="1" dirty="0">
                <a:latin typeface="Tempus Sans ITC" panose="04020404030D07020202" pitchFamily="82" charset="0"/>
              </a:rPr>
              <a:t> </a:t>
            </a:r>
            <a:r>
              <a:rPr lang="it-IT" sz="2000" b="1" dirty="0" err="1">
                <a:latin typeface="Tempus Sans ITC" panose="04020404030D07020202" pitchFamily="82" charset="0"/>
              </a:rPr>
              <a:t>role</a:t>
            </a:r>
            <a:endParaRPr lang="it-IT" sz="2000" b="1" dirty="0">
              <a:latin typeface="Tempus Sans ITC" panose="04020404030D07020202" pitchFamily="82" charset="0"/>
            </a:endParaRPr>
          </a:p>
          <a:p>
            <a:pPr marL="342900" indent="-342900">
              <a:buFont typeface="Arial" panose="020B0604020202020204" pitchFamily="34" charset="0"/>
              <a:buChar char="•"/>
            </a:pPr>
            <a:r>
              <a:rPr lang="it-IT" sz="2000" dirty="0">
                <a:latin typeface="Tempus Sans ITC" panose="04020404030D07020202" pitchFamily="82" charset="0"/>
              </a:rPr>
              <a:t>He </a:t>
            </a:r>
            <a:r>
              <a:rPr lang="it-IT" sz="2000" dirty="0" err="1" smtClean="0">
                <a:latin typeface="Tempus Sans ITC" panose="04020404030D07020202" pitchFamily="82" charset="0"/>
              </a:rPr>
              <a:t>is</a:t>
            </a:r>
            <a:r>
              <a:rPr lang="it-IT" sz="2000" dirty="0" smtClean="0">
                <a:latin typeface="Tempus Sans ITC" panose="04020404030D07020202" pitchFamily="82" charset="0"/>
              </a:rPr>
              <a:t> </a:t>
            </a:r>
            <a:r>
              <a:rPr lang="it-IT" sz="2000" dirty="0" err="1" smtClean="0">
                <a:latin typeface="Tempus Sans ITC" panose="04020404030D07020202" pitchFamily="82" charset="0"/>
              </a:rPr>
              <a:t>accused</a:t>
            </a:r>
            <a:r>
              <a:rPr lang="it-IT" sz="2000" dirty="0" smtClean="0">
                <a:latin typeface="Tempus Sans ITC" panose="04020404030D07020202" pitchFamily="82" charset="0"/>
              </a:rPr>
              <a:t> </a:t>
            </a:r>
            <a:r>
              <a:rPr lang="it-IT" sz="2000" dirty="0">
                <a:latin typeface="Tempus Sans ITC" panose="04020404030D07020202" pitchFamily="82" charset="0"/>
              </a:rPr>
              <a:t>of the </a:t>
            </a:r>
            <a:r>
              <a:rPr lang="it-IT" sz="2000" dirty="0" err="1">
                <a:latin typeface="Tempus Sans ITC" panose="04020404030D07020202" pitchFamily="82" charset="0"/>
              </a:rPr>
              <a:t>doctor’s</a:t>
            </a:r>
            <a:r>
              <a:rPr lang="it-IT" sz="2000" dirty="0">
                <a:latin typeface="Tempus Sans ITC" panose="04020404030D07020202" pitchFamily="82" charset="0"/>
              </a:rPr>
              <a:t> murder </a:t>
            </a:r>
            <a:r>
              <a:rPr lang="it-IT" sz="2000" dirty="0" err="1">
                <a:latin typeface="Tempus Sans ITC" panose="04020404030D07020202" pitchFamily="82" charset="0"/>
              </a:rPr>
              <a:t>wrongly</a:t>
            </a:r>
            <a:r>
              <a:rPr lang="it-IT" sz="2000" dirty="0">
                <a:latin typeface="Tempus Sans ITC" panose="04020404030D07020202" pitchFamily="82" charset="0"/>
              </a:rPr>
              <a:t>. (</a:t>
            </a:r>
            <a:r>
              <a:rPr lang="it-IT" sz="2000" dirty="0" err="1">
                <a:latin typeface="Tempus Sans ITC" panose="04020404030D07020202" pitchFamily="82" charset="0"/>
              </a:rPr>
              <a:t>Injun</a:t>
            </a:r>
            <a:r>
              <a:rPr lang="it-IT" sz="2000" dirty="0">
                <a:latin typeface="Tempus Sans ITC" panose="04020404030D07020202" pitchFamily="82" charset="0"/>
              </a:rPr>
              <a:t> </a:t>
            </a:r>
            <a:r>
              <a:rPr lang="it-IT" sz="2000" dirty="0" err="1">
                <a:latin typeface="Tempus Sans ITC" panose="04020404030D07020202" pitchFamily="82" charset="0"/>
              </a:rPr>
              <a:t>Joe</a:t>
            </a:r>
            <a:r>
              <a:rPr lang="it-IT" sz="2000" dirty="0">
                <a:latin typeface="Tempus Sans ITC" panose="04020404030D07020202" pitchFamily="82" charset="0"/>
              </a:rPr>
              <a:t> </a:t>
            </a:r>
            <a:r>
              <a:rPr lang="it-IT" sz="2000" dirty="0" err="1">
                <a:latin typeface="Tempus Sans ITC" panose="04020404030D07020202" pitchFamily="82" charset="0"/>
              </a:rPr>
              <a:t>killed</a:t>
            </a:r>
            <a:r>
              <a:rPr lang="it-IT" sz="2000" dirty="0">
                <a:latin typeface="Tempus Sans ITC" panose="04020404030D07020202" pitchFamily="82" charset="0"/>
              </a:rPr>
              <a:t> the doctor)</a:t>
            </a:r>
          </a:p>
        </p:txBody>
      </p:sp>
    </p:spTree>
    <p:extLst>
      <p:ext uri="{BB962C8B-B14F-4D97-AF65-F5344CB8AC3E}">
        <p14:creationId xmlns:p14="http://schemas.microsoft.com/office/powerpoint/2010/main" val="2557781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9800" y="260650"/>
            <a:ext cx="7772400" cy="1944215"/>
          </a:xfrm>
        </p:spPr>
        <p:txBody>
          <a:bodyPr/>
          <a:lstStyle/>
          <a:p>
            <a:r>
              <a:rPr lang="it-IT" dirty="0" err="1" smtClean="0"/>
              <a:t>Widow</a:t>
            </a:r>
            <a:r>
              <a:rPr lang="it-IT" dirty="0" smtClean="0"/>
              <a:t> Douglas</a:t>
            </a:r>
            <a:br>
              <a:rPr lang="it-IT" dirty="0" smtClean="0"/>
            </a:br>
            <a:r>
              <a:rPr lang="it-IT" dirty="0"/>
              <a:t> </a:t>
            </a:r>
            <a:r>
              <a:rPr lang="it-IT" dirty="0" smtClean="0"/>
              <a:t>                                    </a:t>
            </a:r>
            <a:r>
              <a:rPr lang="it-IT" sz="2000" dirty="0" smtClean="0"/>
              <a:t> </a:t>
            </a:r>
            <a:endParaRPr lang="it-IT" sz="2000" dirty="0"/>
          </a:p>
        </p:txBody>
      </p:sp>
      <p:sp>
        <p:nvSpPr>
          <p:cNvPr id="3" name="Sottotitolo 2"/>
          <p:cNvSpPr>
            <a:spLocks noGrp="1"/>
          </p:cNvSpPr>
          <p:nvPr>
            <p:ph type="subTitle" idx="1"/>
          </p:nvPr>
        </p:nvSpPr>
        <p:spPr>
          <a:xfrm>
            <a:off x="2453440" y="4574731"/>
            <a:ext cx="6400800" cy="1752600"/>
          </a:xfrm>
        </p:spPr>
        <p:txBody>
          <a:bodyPr/>
          <a:lstStyle/>
          <a:p>
            <a:endParaRPr lang="it-IT" dirty="0" smtClean="0"/>
          </a:p>
          <a:p>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258" y="1732399"/>
            <a:ext cx="3167484" cy="3486894"/>
          </a:xfrm>
          <a:prstGeom prst="rect">
            <a:avLst/>
          </a:prstGeom>
        </p:spPr>
      </p:pic>
      <p:sp>
        <p:nvSpPr>
          <p:cNvPr id="5" name="Segnaposto piè di pagina 4"/>
          <p:cNvSpPr>
            <a:spLocks noGrp="1"/>
          </p:cNvSpPr>
          <p:nvPr>
            <p:ph type="ftr" sz="quarter" idx="11"/>
          </p:nvPr>
        </p:nvSpPr>
        <p:spPr>
          <a:xfrm>
            <a:off x="7679742" y="5052447"/>
            <a:ext cx="5993389" cy="306546"/>
          </a:xfrm>
        </p:spPr>
        <p:txBody>
          <a:bodyPr/>
          <a:lstStyle/>
          <a:p>
            <a:r>
              <a:rPr lang="it-IT" sz="1800" dirty="0" smtClean="0"/>
              <a:t>By Teresa Fratto 2C</a:t>
            </a:r>
            <a:endParaRPr lang="it-IT" sz="1800" dirty="0"/>
          </a:p>
        </p:txBody>
      </p:sp>
    </p:spTree>
    <p:extLst>
      <p:ext uri="{BB962C8B-B14F-4D97-AF65-F5344CB8AC3E}">
        <p14:creationId xmlns:p14="http://schemas.microsoft.com/office/powerpoint/2010/main" val="4267005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2" y="982133"/>
            <a:ext cx="9601196" cy="576504"/>
          </a:xfrm>
        </p:spPr>
        <p:txBody>
          <a:bodyPr>
            <a:normAutofit fontScale="90000"/>
          </a:bodyPr>
          <a:lstStyle/>
          <a:p>
            <a:r>
              <a:rPr lang="it-IT" dirty="0" err="1" smtClean="0"/>
              <a:t>Widow</a:t>
            </a:r>
            <a:r>
              <a:rPr lang="it-IT" dirty="0" smtClean="0"/>
              <a:t> Douglas</a:t>
            </a:r>
            <a:endParaRPr lang="it-IT" dirty="0"/>
          </a:p>
        </p:txBody>
      </p:sp>
      <p:sp>
        <p:nvSpPr>
          <p:cNvPr id="3" name="Segnaposto contenuto 2"/>
          <p:cNvSpPr>
            <a:spLocks noGrp="1"/>
          </p:cNvSpPr>
          <p:nvPr>
            <p:ph sz="half" idx="1"/>
          </p:nvPr>
        </p:nvSpPr>
        <p:spPr>
          <a:xfrm>
            <a:off x="1298448" y="2036618"/>
            <a:ext cx="4718304" cy="3241964"/>
          </a:xfrm>
        </p:spPr>
        <p:txBody>
          <a:bodyPr>
            <a:noAutofit/>
          </a:bodyPr>
          <a:lstStyle/>
          <a:p>
            <a:pPr>
              <a:buNone/>
            </a:pPr>
            <a:r>
              <a:rPr lang="it-IT" dirty="0" err="1" smtClean="0">
                <a:solidFill>
                  <a:srgbClr val="FF0000"/>
                </a:solidFill>
              </a:rPr>
              <a:t>Physical</a:t>
            </a:r>
            <a:r>
              <a:rPr lang="it-IT" dirty="0" smtClean="0">
                <a:solidFill>
                  <a:srgbClr val="FF0000"/>
                </a:solidFill>
              </a:rPr>
              <a:t> </a:t>
            </a:r>
            <a:r>
              <a:rPr lang="it-IT" dirty="0" err="1" smtClean="0">
                <a:solidFill>
                  <a:srgbClr val="FF0000"/>
                </a:solidFill>
              </a:rPr>
              <a:t>Appearance</a:t>
            </a:r>
            <a:r>
              <a:rPr lang="it-IT" dirty="0" smtClean="0">
                <a:solidFill>
                  <a:srgbClr val="FF0000"/>
                </a:solidFill>
              </a:rPr>
              <a:t>: </a:t>
            </a:r>
          </a:p>
          <a:p>
            <a:pPr>
              <a:buNone/>
            </a:pPr>
            <a:r>
              <a:rPr lang="it-IT" dirty="0" err="1" smtClean="0"/>
              <a:t>She</a:t>
            </a:r>
            <a:r>
              <a:rPr lang="it-IT" dirty="0" smtClean="0"/>
              <a:t> </a:t>
            </a:r>
            <a:r>
              <a:rPr lang="it-IT" dirty="0" err="1" smtClean="0"/>
              <a:t>has</a:t>
            </a:r>
            <a:r>
              <a:rPr lang="it-IT" dirty="0" smtClean="0"/>
              <a:t> </a:t>
            </a:r>
            <a:r>
              <a:rPr lang="it-IT" dirty="0" err="1" smtClean="0"/>
              <a:t>long,straight</a:t>
            </a:r>
            <a:r>
              <a:rPr lang="it-IT" dirty="0" smtClean="0"/>
              <a:t> </a:t>
            </a:r>
            <a:r>
              <a:rPr lang="it-IT" dirty="0" err="1" smtClean="0"/>
              <a:t>brown</a:t>
            </a:r>
            <a:r>
              <a:rPr lang="it-IT" dirty="0" smtClean="0"/>
              <a:t> </a:t>
            </a:r>
            <a:r>
              <a:rPr lang="it-IT" dirty="0" err="1" smtClean="0"/>
              <a:t>hair</a:t>
            </a:r>
            <a:r>
              <a:rPr lang="it-IT" dirty="0"/>
              <a:t>.</a:t>
            </a:r>
            <a:endParaRPr lang="it-IT" dirty="0" smtClean="0"/>
          </a:p>
          <a:p>
            <a:pPr>
              <a:buNone/>
            </a:pPr>
            <a:r>
              <a:rPr lang="it-IT" dirty="0" err="1" smtClean="0"/>
              <a:t>She</a:t>
            </a:r>
            <a:r>
              <a:rPr lang="it-IT" dirty="0" smtClean="0"/>
              <a:t> </a:t>
            </a:r>
            <a:r>
              <a:rPr lang="it-IT" dirty="0" err="1" smtClean="0"/>
              <a:t>was</a:t>
            </a:r>
            <a:r>
              <a:rPr lang="it-IT" dirty="0" smtClean="0"/>
              <a:t> </a:t>
            </a:r>
            <a:r>
              <a:rPr lang="it-IT" dirty="0" err="1" smtClean="0"/>
              <a:t>very</a:t>
            </a:r>
            <a:r>
              <a:rPr lang="it-IT" dirty="0" smtClean="0"/>
              <a:t> beautiful </a:t>
            </a:r>
            <a:r>
              <a:rPr lang="it-IT" dirty="0" err="1" smtClean="0"/>
              <a:t>when</a:t>
            </a:r>
            <a:r>
              <a:rPr lang="it-IT" dirty="0" smtClean="0"/>
              <a:t> </a:t>
            </a:r>
            <a:r>
              <a:rPr lang="it-IT" dirty="0" err="1" smtClean="0"/>
              <a:t>she</a:t>
            </a:r>
            <a:r>
              <a:rPr lang="it-IT" dirty="0" smtClean="0"/>
              <a:t> </a:t>
            </a:r>
            <a:r>
              <a:rPr lang="it-IT" dirty="0" err="1" smtClean="0"/>
              <a:t>was</a:t>
            </a:r>
            <a:r>
              <a:rPr lang="it-IT" dirty="0" smtClean="0"/>
              <a:t> </a:t>
            </a:r>
            <a:r>
              <a:rPr lang="it-IT" dirty="0" err="1" smtClean="0"/>
              <a:t>young</a:t>
            </a:r>
            <a:r>
              <a:rPr lang="it-IT" dirty="0" smtClean="0"/>
              <a:t>.</a:t>
            </a:r>
            <a:endParaRPr lang="it-IT" dirty="0" smtClean="0">
              <a:solidFill>
                <a:srgbClr val="FF0000"/>
              </a:solidFill>
            </a:endParaRPr>
          </a:p>
          <a:p>
            <a:pPr>
              <a:buNone/>
            </a:pPr>
            <a:r>
              <a:rPr lang="it-IT" dirty="0" err="1" smtClean="0">
                <a:solidFill>
                  <a:srgbClr val="FF0000"/>
                </a:solidFill>
              </a:rPr>
              <a:t>Personality</a:t>
            </a:r>
            <a:r>
              <a:rPr lang="it-IT" dirty="0" smtClean="0">
                <a:solidFill>
                  <a:srgbClr val="FF0000"/>
                </a:solidFill>
              </a:rPr>
              <a:t> Traits:</a:t>
            </a:r>
          </a:p>
          <a:p>
            <a:pPr>
              <a:buNone/>
            </a:pPr>
            <a:r>
              <a:rPr lang="it-IT" dirty="0" err="1" smtClean="0"/>
              <a:t>She</a:t>
            </a:r>
            <a:r>
              <a:rPr lang="it-IT" dirty="0" smtClean="0"/>
              <a:t> </a:t>
            </a:r>
            <a:r>
              <a:rPr lang="it-IT" dirty="0" err="1" smtClean="0"/>
              <a:t>is</a:t>
            </a:r>
            <a:r>
              <a:rPr lang="it-IT" dirty="0" smtClean="0"/>
              <a:t> </a:t>
            </a:r>
            <a:r>
              <a:rPr lang="it-IT" dirty="0" err="1" smtClean="0"/>
              <a:t>rich</a:t>
            </a:r>
            <a:r>
              <a:rPr lang="it-IT" dirty="0"/>
              <a:t>.</a:t>
            </a:r>
            <a:endParaRPr lang="it-IT" dirty="0" smtClean="0"/>
          </a:p>
          <a:p>
            <a:pPr>
              <a:buNone/>
            </a:pPr>
            <a:r>
              <a:rPr lang="it-IT" dirty="0" err="1" smtClean="0"/>
              <a:t>She</a:t>
            </a:r>
            <a:r>
              <a:rPr lang="it-IT" dirty="0" smtClean="0"/>
              <a:t> </a:t>
            </a:r>
            <a:r>
              <a:rPr lang="it-IT" dirty="0" err="1" smtClean="0"/>
              <a:t>is</a:t>
            </a:r>
            <a:r>
              <a:rPr lang="it-IT" dirty="0" smtClean="0"/>
              <a:t> </a:t>
            </a:r>
            <a:r>
              <a:rPr lang="it-IT" dirty="0" err="1" smtClean="0"/>
              <a:t>very</a:t>
            </a:r>
            <a:r>
              <a:rPr lang="it-IT" dirty="0" smtClean="0"/>
              <a:t> </a:t>
            </a:r>
            <a:r>
              <a:rPr lang="it-IT" dirty="0" err="1" smtClean="0"/>
              <a:t>kind</a:t>
            </a:r>
            <a:r>
              <a:rPr lang="it-IT" dirty="0"/>
              <a:t>.</a:t>
            </a:r>
            <a:endParaRPr lang="it-IT" dirty="0" smtClean="0"/>
          </a:p>
          <a:p>
            <a:pPr>
              <a:buNone/>
            </a:pPr>
            <a:r>
              <a:rPr lang="it-IT" dirty="0" err="1" smtClean="0"/>
              <a:t>She</a:t>
            </a:r>
            <a:r>
              <a:rPr lang="it-IT" dirty="0" smtClean="0"/>
              <a:t> </a:t>
            </a:r>
            <a:r>
              <a:rPr lang="it-IT" dirty="0" err="1" smtClean="0"/>
              <a:t>is</a:t>
            </a:r>
            <a:r>
              <a:rPr lang="it-IT" dirty="0" smtClean="0"/>
              <a:t> </a:t>
            </a:r>
            <a:r>
              <a:rPr lang="it-IT" dirty="0" err="1" smtClean="0"/>
              <a:t>very</a:t>
            </a:r>
            <a:r>
              <a:rPr lang="it-IT" dirty="0" smtClean="0"/>
              <a:t> </a:t>
            </a:r>
            <a:r>
              <a:rPr lang="it-IT" dirty="0" err="1" smtClean="0"/>
              <a:t>loving</a:t>
            </a:r>
            <a:r>
              <a:rPr lang="it-IT" dirty="0" smtClean="0"/>
              <a:t>.</a:t>
            </a:r>
          </a:p>
        </p:txBody>
      </p:sp>
      <p:sp>
        <p:nvSpPr>
          <p:cNvPr id="4" name="Segnaposto contenuto 3"/>
          <p:cNvSpPr>
            <a:spLocks noGrp="1"/>
          </p:cNvSpPr>
          <p:nvPr>
            <p:ph sz="half" idx="2"/>
          </p:nvPr>
        </p:nvSpPr>
        <p:spPr>
          <a:xfrm>
            <a:off x="6181344" y="2036618"/>
            <a:ext cx="4718304" cy="3833830"/>
          </a:xfrm>
        </p:spPr>
        <p:txBody>
          <a:bodyPr>
            <a:normAutofit/>
          </a:bodyPr>
          <a:lstStyle/>
          <a:p>
            <a:pPr>
              <a:buNone/>
            </a:pPr>
            <a:r>
              <a:rPr lang="it-IT" dirty="0" smtClean="0">
                <a:solidFill>
                  <a:srgbClr val="FF0000"/>
                </a:solidFill>
              </a:rPr>
              <a:t>Relations to Others:</a:t>
            </a:r>
          </a:p>
          <a:p>
            <a:pPr>
              <a:buNone/>
            </a:pPr>
            <a:r>
              <a:rPr lang="it-IT" dirty="0" err="1" smtClean="0"/>
              <a:t>She</a:t>
            </a:r>
            <a:r>
              <a:rPr lang="it-IT" dirty="0" smtClean="0"/>
              <a:t> </a:t>
            </a:r>
            <a:r>
              <a:rPr lang="it-IT" dirty="0" err="1" smtClean="0"/>
              <a:t>is</a:t>
            </a:r>
            <a:r>
              <a:rPr lang="it-IT" dirty="0" smtClean="0"/>
              <a:t> a </a:t>
            </a:r>
            <a:r>
              <a:rPr lang="it-IT" dirty="0" err="1" smtClean="0"/>
              <a:t>widow</a:t>
            </a:r>
            <a:r>
              <a:rPr lang="it-IT" dirty="0" smtClean="0"/>
              <a:t>.</a:t>
            </a:r>
          </a:p>
          <a:p>
            <a:pPr>
              <a:buNone/>
            </a:pPr>
            <a:r>
              <a:rPr lang="it-IT" dirty="0" err="1" smtClean="0"/>
              <a:t>She</a:t>
            </a:r>
            <a:r>
              <a:rPr lang="it-IT" dirty="0" smtClean="0"/>
              <a:t> </a:t>
            </a:r>
            <a:r>
              <a:rPr lang="it-IT" dirty="0" err="1" smtClean="0"/>
              <a:t>is</a:t>
            </a:r>
            <a:r>
              <a:rPr lang="it-IT" dirty="0" smtClean="0"/>
              <a:t> a </a:t>
            </a:r>
            <a:r>
              <a:rPr lang="it-IT" dirty="0" err="1" smtClean="0"/>
              <a:t>highly</a:t>
            </a:r>
            <a:r>
              <a:rPr lang="it-IT" dirty="0" smtClean="0"/>
              <a:t> </a:t>
            </a:r>
            <a:r>
              <a:rPr lang="it-IT" dirty="0" err="1" smtClean="0"/>
              <a:t>respected</a:t>
            </a:r>
            <a:r>
              <a:rPr lang="it-IT" dirty="0" smtClean="0"/>
              <a:t> </a:t>
            </a:r>
            <a:r>
              <a:rPr lang="it-IT" dirty="0" err="1" smtClean="0"/>
              <a:t>member</a:t>
            </a:r>
            <a:r>
              <a:rPr lang="it-IT" dirty="0" smtClean="0"/>
              <a:t> of St. Petersburg community.</a:t>
            </a:r>
          </a:p>
          <a:p>
            <a:pPr>
              <a:buNone/>
            </a:pPr>
            <a:r>
              <a:rPr lang="it-IT" dirty="0" err="1" smtClean="0"/>
              <a:t>She</a:t>
            </a:r>
            <a:r>
              <a:rPr lang="it-IT" dirty="0" smtClean="0"/>
              <a:t> </a:t>
            </a:r>
            <a:r>
              <a:rPr lang="it-IT" dirty="0" err="1" smtClean="0"/>
              <a:t>is</a:t>
            </a:r>
            <a:r>
              <a:rPr lang="it-IT" dirty="0" smtClean="0"/>
              <a:t> </a:t>
            </a:r>
            <a:r>
              <a:rPr lang="it-IT" dirty="0" err="1" smtClean="0"/>
              <a:t>Huck’s</a:t>
            </a:r>
            <a:r>
              <a:rPr lang="it-IT" dirty="0" smtClean="0"/>
              <a:t> </a:t>
            </a:r>
            <a:r>
              <a:rPr lang="it-IT" dirty="0" err="1" smtClean="0"/>
              <a:t>stepmother</a:t>
            </a:r>
            <a:r>
              <a:rPr lang="it-IT" dirty="0"/>
              <a:t>.</a:t>
            </a:r>
            <a:endParaRPr lang="it-IT" dirty="0" smtClean="0"/>
          </a:p>
          <a:p>
            <a:pPr>
              <a:buNone/>
            </a:pPr>
            <a:endParaRPr lang="it-IT" dirty="0" smtClean="0"/>
          </a:p>
          <a:p>
            <a:pPr>
              <a:buNone/>
            </a:pPr>
            <a:endParaRPr lang="it-IT" dirty="0" smtClean="0"/>
          </a:p>
          <a:p>
            <a:pPr>
              <a:buNone/>
            </a:pPr>
            <a:endParaRPr lang="it-IT" dirty="0">
              <a:solidFill>
                <a:srgbClr val="FF0000"/>
              </a:solidFill>
            </a:endParaRPr>
          </a:p>
        </p:txBody>
      </p:sp>
      <p:sp>
        <p:nvSpPr>
          <p:cNvPr id="5" name="Segnaposto piè di pagina 4"/>
          <p:cNvSpPr>
            <a:spLocks noGrp="1"/>
          </p:cNvSpPr>
          <p:nvPr>
            <p:ph type="ftr" sz="quarter" idx="11"/>
          </p:nvPr>
        </p:nvSpPr>
        <p:spPr>
          <a:xfrm>
            <a:off x="9144000" y="5870448"/>
            <a:ext cx="8719636" cy="414021"/>
          </a:xfrm>
        </p:spPr>
        <p:txBody>
          <a:bodyPr/>
          <a:lstStyle/>
          <a:p>
            <a:r>
              <a:rPr lang="it-IT" sz="1400" dirty="0" smtClean="0"/>
              <a:t>           </a:t>
            </a:r>
            <a:r>
              <a:rPr lang="it-IT" sz="1800" dirty="0" smtClean="0"/>
              <a:t>By Teresa Fratto 2C</a:t>
            </a:r>
            <a:endParaRPr lang="it-IT" sz="1800" dirty="0"/>
          </a:p>
        </p:txBody>
      </p:sp>
    </p:spTree>
    <p:extLst>
      <p:ext uri="{BB962C8B-B14F-4D97-AF65-F5344CB8AC3E}">
        <p14:creationId xmlns:p14="http://schemas.microsoft.com/office/powerpoint/2010/main" val="126731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ctrTitle"/>
          </p:nvPr>
        </p:nvSpPr>
        <p:spPr/>
        <p:txBody>
          <a:bodyPr/>
          <a:lstStyle/>
          <a:p>
            <a:pPr lvl="0"/>
            <a:r>
              <a:rPr lang="it-IT" dirty="0" smtClean="0"/>
              <a:t>Mr. Jones</a:t>
            </a:r>
            <a:endParaRPr lang="it-IT" dirty="0"/>
          </a:p>
        </p:txBody>
      </p:sp>
      <p:sp>
        <p:nvSpPr>
          <p:cNvPr id="3" name="Sottotitolo 2"/>
          <p:cNvSpPr txBox="1">
            <a:spLocks noGrp="1"/>
          </p:cNvSpPr>
          <p:nvPr>
            <p:ph type="subTitle" idx="1"/>
          </p:nvPr>
        </p:nvSpPr>
        <p:spPr/>
        <p:txBody>
          <a:bodyPr/>
          <a:lstStyle/>
          <a:p>
            <a:pPr lvl="0"/>
            <a:r>
              <a:rPr lang="it-IT" dirty="0" smtClean="0"/>
              <a:t>                                           By Efrem Boccuto 2B</a:t>
            </a:r>
            <a:endParaRPr lang="it-IT" dirty="0"/>
          </a:p>
        </p:txBody>
      </p:sp>
    </p:spTree>
    <p:extLst>
      <p:ext uri="{BB962C8B-B14F-4D97-AF65-F5344CB8AC3E}">
        <p14:creationId xmlns:p14="http://schemas.microsoft.com/office/powerpoint/2010/main" val="69681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p:cNvSpPr txBox="1">
            <a:spLocks/>
          </p:cNvSpPr>
          <p:nvPr/>
        </p:nvSpPr>
        <p:spPr>
          <a:xfrm>
            <a:off x="2761958" y="873274"/>
            <a:ext cx="8643942" cy="1887541"/>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GB" sz="3200" dirty="0" smtClean="0">
                <a:latin typeface="Avenir Next LT Pro"/>
              </a:rPr>
              <a:t>Mr. Jones is a Welshman who lives near the home of his widow Douglas with his two children. Mr. Jones is a kind man who listens to Huck when he tells him about Injun Joe's intention to attack the widow. He saves widow Douglas when Injun Joe decides to kill her.</a:t>
            </a:r>
            <a:r>
              <a:rPr lang="it-IT" sz="3200" dirty="0" smtClean="0">
                <a:latin typeface="Avenir Next LT Pro"/>
              </a:rPr>
              <a:t/>
            </a:r>
            <a:br>
              <a:rPr lang="it-IT" sz="3200" dirty="0" smtClean="0">
                <a:latin typeface="Avenir Next LT Pro"/>
              </a:rPr>
            </a:br>
            <a:endParaRPr lang="it-IT" sz="3200" dirty="0"/>
          </a:p>
        </p:txBody>
      </p:sp>
      <p:sp>
        <p:nvSpPr>
          <p:cNvPr id="3" name="Segnaposto piè di pagina 2"/>
          <p:cNvSpPr>
            <a:spLocks noGrp="1"/>
          </p:cNvSpPr>
          <p:nvPr>
            <p:ph type="ftr" sz="quarter" idx="11"/>
          </p:nvPr>
        </p:nvSpPr>
        <p:spPr>
          <a:xfrm>
            <a:off x="593652" y="5979633"/>
            <a:ext cx="7305900" cy="279400"/>
          </a:xfrm>
        </p:spPr>
        <p:txBody>
          <a:bodyPr/>
          <a:lstStyle/>
          <a:p>
            <a:r>
              <a:rPr lang="it-IT" dirty="0" smtClean="0"/>
              <a:t>By Efrem Boccuto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845" y="2020961"/>
            <a:ext cx="1009650" cy="3305175"/>
          </a:xfrm>
          <a:prstGeom prst="rect">
            <a:avLst/>
          </a:prstGeom>
        </p:spPr>
      </p:pic>
    </p:spTree>
    <p:extLst>
      <p:ext uri="{BB962C8B-B14F-4D97-AF65-F5344CB8AC3E}">
        <p14:creationId xmlns:p14="http://schemas.microsoft.com/office/powerpoint/2010/main" val="275928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63791" y="1473798"/>
            <a:ext cx="10897496" cy="553998"/>
          </a:xfrm>
          <a:prstGeom prst="rect">
            <a:avLst/>
          </a:prstGeom>
          <a:noFill/>
        </p:spPr>
        <p:txBody>
          <a:bodyPr wrap="square" rtlCol="0">
            <a:spAutoFit/>
          </a:bodyPr>
          <a:lstStyle/>
          <a:p>
            <a:pPr algn="ctr"/>
            <a:r>
              <a:rPr lang="it-IT" sz="3000" i="1" dirty="0" smtClean="0"/>
              <a:t>«A </a:t>
            </a:r>
            <a:r>
              <a:rPr lang="it-IT" sz="3000" i="1" dirty="0" err="1" smtClean="0"/>
              <a:t>successful</a:t>
            </a:r>
            <a:r>
              <a:rPr lang="it-IT" sz="3000" i="1" dirty="0" smtClean="0"/>
              <a:t> book </a:t>
            </a:r>
            <a:r>
              <a:rPr lang="it-IT" sz="3000" i="1" dirty="0" err="1" smtClean="0"/>
              <a:t>is</a:t>
            </a:r>
            <a:r>
              <a:rPr lang="it-IT" sz="3000" i="1" dirty="0" smtClean="0"/>
              <a:t> </a:t>
            </a:r>
            <a:r>
              <a:rPr lang="it-IT" sz="3000" i="1" dirty="0" err="1" smtClean="0"/>
              <a:t>not</a:t>
            </a:r>
            <a:r>
              <a:rPr lang="it-IT" sz="3000" i="1" dirty="0" smtClean="0"/>
              <a:t> made of </a:t>
            </a:r>
            <a:r>
              <a:rPr lang="it-IT" sz="3000" i="1" dirty="0" err="1" smtClean="0"/>
              <a:t>what</a:t>
            </a:r>
            <a:r>
              <a:rPr lang="it-IT" sz="3000" i="1" dirty="0" smtClean="0"/>
              <a:t> </a:t>
            </a:r>
            <a:r>
              <a:rPr lang="it-IT" sz="3000" i="1" dirty="0" err="1" smtClean="0"/>
              <a:t>is</a:t>
            </a:r>
            <a:r>
              <a:rPr lang="it-IT" sz="3000" i="1" dirty="0" smtClean="0"/>
              <a:t> in </a:t>
            </a:r>
            <a:r>
              <a:rPr lang="it-IT" sz="3000" i="1" dirty="0" err="1" smtClean="0"/>
              <a:t>it</a:t>
            </a:r>
            <a:r>
              <a:rPr lang="it-IT" sz="3000" i="1" dirty="0" smtClean="0"/>
              <a:t>, </a:t>
            </a:r>
            <a:r>
              <a:rPr lang="it-IT" sz="3000" i="1" dirty="0" err="1" smtClean="0"/>
              <a:t>but</a:t>
            </a:r>
            <a:r>
              <a:rPr lang="it-IT" sz="3000" i="1" dirty="0" smtClean="0"/>
              <a:t> of </a:t>
            </a:r>
            <a:r>
              <a:rPr lang="it-IT" sz="3000" i="1" dirty="0" err="1" smtClean="0"/>
              <a:t>what</a:t>
            </a:r>
            <a:r>
              <a:rPr lang="it-IT" sz="3000" i="1" dirty="0" smtClean="0"/>
              <a:t> </a:t>
            </a:r>
            <a:r>
              <a:rPr lang="it-IT" sz="3000" i="1" dirty="0" err="1" smtClean="0"/>
              <a:t>is</a:t>
            </a:r>
            <a:r>
              <a:rPr lang="it-IT" sz="3000" i="1" dirty="0" smtClean="0"/>
              <a:t> </a:t>
            </a:r>
            <a:r>
              <a:rPr lang="it-IT" sz="3000" i="1" dirty="0" err="1" smtClean="0"/>
              <a:t>left</a:t>
            </a:r>
            <a:r>
              <a:rPr lang="it-IT" sz="3000" i="1" dirty="0" smtClean="0"/>
              <a:t> out of </a:t>
            </a:r>
            <a:r>
              <a:rPr lang="it-IT" sz="3000" i="1" dirty="0" err="1" smtClean="0"/>
              <a:t>it</a:t>
            </a:r>
            <a:r>
              <a:rPr lang="it-IT" sz="3000" i="1" dirty="0" smtClean="0"/>
              <a:t>»…</a:t>
            </a:r>
            <a:endParaRPr lang="it-IT" sz="3000" i="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493" y="2133875"/>
            <a:ext cx="3576719" cy="3944942"/>
          </a:xfrm>
          <a:prstGeom prst="rect">
            <a:avLst/>
          </a:prstGeom>
          <a:effectLst>
            <a:softEdge rad="139700"/>
          </a:effectLst>
        </p:spPr>
      </p:pic>
      <p:sp>
        <p:nvSpPr>
          <p:cNvPr id="4" name="CasellaDiTesto 3"/>
          <p:cNvSpPr txBox="1"/>
          <p:nvPr/>
        </p:nvSpPr>
        <p:spPr>
          <a:xfrm>
            <a:off x="6086007" y="3777521"/>
            <a:ext cx="5381468" cy="1015663"/>
          </a:xfrm>
          <a:prstGeom prst="rect">
            <a:avLst/>
          </a:prstGeom>
          <a:noFill/>
        </p:spPr>
        <p:txBody>
          <a:bodyPr wrap="square" rtlCol="0">
            <a:spAutoFit/>
          </a:bodyPr>
          <a:lstStyle/>
          <a:p>
            <a:r>
              <a:rPr lang="it-IT" sz="2000" dirty="0" smtClean="0">
                <a:latin typeface="Garamond" panose="02020404030301010803" pitchFamily="18" charset="0"/>
              </a:rPr>
              <a:t>«Un </a:t>
            </a:r>
            <a:r>
              <a:rPr lang="it-IT" sz="2000" dirty="0">
                <a:latin typeface="Garamond" panose="02020404030301010803" pitchFamily="18" charset="0"/>
              </a:rPr>
              <a:t>libro di successo non è fatto di ciò che c’è dentro di esso, ma di ciò che è rimasto fuori</a:t>
            </a:r>
            <a:r>
              <a:rPr lang="it-IT" sz="2000" dirty="0" smtClean="0">
                <a:latin typeface="Garamond" panose="02020404030301010803" pitchFamily="18" charset="0"/>
              </a:rPr>
              <a:t>.»</a:t>
            </a:r>
          </a:p>
          <a:p>
            <a:r>
              <a:rPr lang="it-IT" sz="2000" dirty="0">
                <a:latin typeface="Garamond" panose="02020404030301010803" pitchFamily="18" charset="0"/>
              </a:rPr>
              <a:t> </a:t>
            </a:r>
            <a:r>
              <a:rPr lang="it-IT" sz="2000" dirty="0" smtClean="0">
                <a:latin typeface="Garamond" panose="02020404030301010803" pitchFamily="18" charset="0"/>
              </a:rPr>
              <a:t>                                                         Mark Twain</a:t>
            </a:r>
            <a:endParaRPr lang="it-IT" sz="2000" dirty="0">
              <a:latin typeface="Garamond" panose="02020404030301010803" pitchFamily="18" charset="0"/>
            </a:endParaRPr>
          </a:p>
        </p:txBody>
      </p:sp>
    </p:spTree>
    <p:extLst>
      <p:ext uri="{BB962C8B-B14F-4D97-AF65-F5344CB8AC3E}">
        <p14:creationId xmlns:p14="http://schemas.microsoft.com/office/powerpoint/2010/main" val="373475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692399" y="1662545"/>
            <a:ext cx="6597075" cy="394855"/>
          </a:xfrm>
        </p:spPr>
        <p:txBody>
          <a:bodyPr/>
          <a:lstStyle/>
          <a:p>
            <a:r>
              <a:rPr lang="it-IT" sz="2800" u="sng" dirty="0" err="1" smtClean="0"/>
              <a:t>Final</a:t>
            </a:r>
            <a:r>
              <a:rPr lang="it-IT" sz="2800" u="sng" dirty="0" smtClean="0"/>
              <a:t> </a:t>
            </a:r>
            <a:r>
              <a:rPr lang="it-IT" sz="2800" u="sng" dirty="0" err="1" smtClean="0"/>
              <a:t>Impressions</a:t>
            </a:r>
            <a:endParaRPr lang="it-IT" sz="2800" u="sng" dirty="0"/>
          </a:p>
        </p:txBody>
      </p:sp>
      <p:sp>
        <p:nvSpPr>
          <p:cNvPr id="3" name="Sottotitolo 2"/>
          <p:cNvSpPr>
            <a:spLocks noGrp="1"/>
          </p:cNvSpPr>
          <p:nvPr>
            <p:ph type="subTitle" idx="1"/>
          </p:nvPr>
        </p:nvSpPr>
        <p:spPr>
          <a:xfrm>
            <a:off x="2692399" y="2057400"/>
            <a:ext cx="7095838" cy="2410691"/>
          </a:xfrm>
        </p:spPr>
        <p:txBody>
          <a:bodyPr>
            <a:noAutofit/>
          </a:bodyPr>
          <a:lstStyle/>
          <a:p>
            <a:pPr algn="just"/>
            <a:r>
              <a:rPr lang="it-IT" sz="2000" dirty="0" smtClean="0"/>
              <a:t>«</a:t>
            </a:r>
            <a:r>
              <a:rPr lang="it-IT" sz="2200" dirty="0" smtClean="0"/>
              <a:t>The </a:t>
            </a:r>
            <a:r>
              <a:rPr lang="it-IT" sz="2200" dirty="0" err="1" smtClean="0"/>
              <a:t>strangest</a:t>
            </a:r>
            <a:r>
              <a:rPr lang="it-IT" sz="2200" dirty="0" smtClean="0"/>
              <a:t> English PON in the world……a </a:t>
            </a:r>
            <a:r>
              <a:rPr lang="it-IT" sz="2200" dirty="0" err="1" smtClean="0"/>
              <a:t>profound</a:t>
            </a:r>
            <a:r>
              <a:rPr lang="it-IT" sz="2200" dirty="0" smtClean="0"/>
              <a:t> </a:t>
            </a:r>
            <a:r>
              <a:rPr lang="it-IT" sz="2200" dirty="0" err="1" smtClean="0"/>
              <a:t>study</a:t>
            </a:r>
            <a:r>
              <a:rPr lang="it-IT" sz="2200" dirty="0" smtClean="0"/>
              <a:t> </a:t>
            </a:r>
            <a:r>
              <a:rPr lang="it-IT" sz="2200" dirty="0" err="1" smtClean="0"/>
              <a:t>about</a:t>
            </a:r>
            <a:r>
              <a:rPr lang="it-IT" sz="2200" dirty="0" smtClean="0"/>
              <a:t> an </a:t>
            </a:r>
            <a:r>
              <a:rPr lang="it-IT" sz="2200" dirty="0" err="1" smtClean="0"/>
              <a:t>interesting</a:t>
            </a:r>
            <a:r>
              <a:rPr lang="it-IT" sz="2200" dirty="0" smtClean="0"/>
              <a:t> and </a:t>
            </a:r>
            <a:r>
              <a:rPr lang="it-IT" sz="2200" dirty="0" err="1" smtClean="0"/>
              <a:t>famous</a:t>
            </a:r>
            <a:r>
              <a:rPr lang="it-IT" sz="2200" dirty="0" smtClean="0"/>
              <a:t> </a:t>
            </a:r>
            <a:r>
              <a:rPr lang="it-IT" sz="2200" dirty="0" err="1" smtClean="0"/>
              <a:t>novel</a:t>
            </a:r>
            <a:r>
              <a:rPr lang="it-IT" sz="2200" dirty="0" smtClean="0"/>
              <a:t> via DAD……I </a:t>
            </a:r>
            <a:r>
              <a:rPr lang="it-IT" sz="2200" dirty="0" err="1" smtClean="0"/>
              <a:t>never</a:t>
            </a:r>
            <a:r>
              <a:rPr lang="it-IT" sz="2200" dirty="0" smtClean="0"/>
              <a:t> </a:t>
            </a:r>
            <a:r>
              <a:rPr lang="it-IT" sz="2200" dirty="0" err="1" smtClean="0"/>
              <a:t>expected</a:t>
            </a:r>
            <a:r>
              <a:rPr lang="it-IT" sz="2200" dirty="0" smtClean="0"/>
              <a:t> </a:t>
            </a:r>
            <a:r>
              <a:rPr lang="it-IT" sz="2200" dirty="0" err="1" smtClean="0"/>
              <a:t>it</a:t>
            </a:r>
            <a:r>
              <a:rPr lang="it-IT" sz="2200" dirty="0" smtClean="0"/>
              <a:t>!!! </a:t>
            </a:r>
            <a:r>
              <a:rPr lang="it-IT" sz="2200" dirty="0" err="1" smtClean="0"/>
              <a:t>Every</a:t>
            </a:r>
            <a:r>
              <a:rPr lang="it-IT" sz="2200" dirty="0" smtClean="0"/>
              <a:t> </a:t>
            </a:r>
            <a:r>
              <a:rPr lang="it-IT" sz="2200" dirty="0" err="1" smtClean="0"/>
              <a:t>afternoon</a:t>
            </a:r>
            <a:r>
              <a:rPr lang="it-IT" sz="2200" dirty="0" smtClean="0"/>
              <a:t> «</a:t>
            </a:r>
            <a:r>
              <a:rPr lang="it-IT" sz="2200" dirty="0" err="1" smtClean="0"/>
              <a:t>having</a:t>
            </a:r>
            <a:r>
              <a:rPr lang="it-IT" sz="2200" dirty="0" smtClean="0"/>
              <a:t> coffee»  with </a:t>
            </a:r>
            <a:r>
              <a:rPr lang="it-IT" sz="2200" dirty="0" err="1" smtClean="0"/>
              <a:t>my</a:t>
            </a:r>
            <a:r>
              <a:rPr lang="it-IT" sz="2200" dirty="0" smtClean="0"/>
              <a:t> </a:t>
            </a:r>
            <a:r>
              <a:rPr lang="it-IT" sz="2200" dirty="0" err="1" smtClean="0"/>
              <a:t>teacher</a:t>
            </a:r>
            <a:r>
              <a:rPr lang="it-IT" sz="2200" dirty="0" smtClean="0"/>
              <a:t> </a:t>
            </a:r>
            <a:r>
              <a:rPr lang="it-IT" sz="2200" dirty="0" err="1" smtClean="0"/>
              <a:t>who</a:t>
            </a:r>
            <a:r>
              <a:rPr lang="it-IT" sz="2200" dirty="0" smtClean="0"/>
              <a:t> </a:t>
            </a:r>
            <a:r>
              <a:rPr lang="it-IT" sz="2200" dirty="0" err="1" smtClean="0"/>
              <a:t>until</a:t>
            </a:r>
            <a:r>
              <a:rPr lang="it-IT" sz="2200" dirty="0" smtClean="0"/>
              <a:t> </a:t>
            </a:r>
            <a:r>
              <a:rPr lang="it-IT" sz="2200" dirty="0" err="1" smtClean="0"/>
              <a:t>yesterday</a:t>
            </a:r>
            <a:r>
              <a:rPr lang="it-IT" sz="2200" dirty="0" smtClean="0"/>
              <a:t> </a:t>
            </a:r>
            <a:r>
              <a:rPr lang="it-IT" sz="2200" dirty="0" err="1" smtClean="0"/>
              <a:t>seemed</a:t>
            </a:r>
            <a:r>
              <a:rPr lang="it-IT" sz="2200" dirty="0" smtClean="0"/>
              <a:t> far </a:t>
            </a:r>
            <a:r>
              <a:rPr lang="it-IT" sz="2200" dirty="0" err="1" smtClean="0"/>
              <a:t>away</a:t>
            </a:r>
            <a:r>
              <a:rPr lang="it-IT" sz="2200" dirty="0" smtClean="0"/>
              <a:t> from </a:t>
            </a:r>
            <a:r>
              <a:rPr lang="it-IT" sz="2200" dirty="0" err="1" smtClean="0"/>
              <a:t>my</a:t>
            </a:r>
            <a:r>
              <a:rPr lang="it-IT" sz="2200" dirty="0" smtClean="0"/>
              <a:t> world and </a:t>
            </a:r>
            <a:r>
              <a:rPr lang="it-IT" sz="2200" dirty="0" err="1" smtClean="0"/>
              <a:t>now</a:t>
            </a:r>
            <a:r>
              <a:rPr lang="it-IT" sz="2200" dirty="0" smtClean="0"/>
              <a:t> I </a:t>
            </a:r>
            <a:r>
              <a:rPr lang="it-IT" sz="2200" dirty="0" err="1" smtClean="0"/>
              <a:t>consider</a:t>
            </a:r>
            <a:r>
              <a:rPr lang="it-IT" sz="2200" dirty="0" smtClean="0"/>
              <a:t> </a:t>
            </a:r>
            <a:r>
              <a:rPr lang="it-IT" sz="2200" dirty="0" err="1" smtClean="0"/>
              <a:t>almost</a:t>
            </a:r>
            <a:r>
              <a:rPr lang="it-IT" sz="2200" dirty="0" smtClean="0"/>
              <a:t> </a:t>
            </a:r>
            <a:r>
              <a:rPr lang="it-IT" sz="2200" dirty="0" err="1" smtClean="0"/>
              <a:t>as</a:t>
            </a:r>
            <a:r>
              <a:rPr lang="it-IT" sz="2200" dirty="0" smtClean="0"/>
              <a:t> family.  The PON </a:t>
            </a:r>
            <a:r>
              <a:rPr lang="it-IT" sz="2200" dirty="0" err="1" smtClean="0"/>
              <a:t>changed</a:t>
            </a:r>
            <a:r>
              <a:rPr lang="it-IT" sz="2200" dirty="0" smtClean="0"/>
              <a:t> from a </a:t>
            </a:r>
            <a:r>
              <a:rPr lang="it-IT" sz="2200" dirty="0" err="1" smtClean="0"/>
              <a:t>school</a:t>
            </a:r>
            <a:r>
              <a:rPr lang="it-IT" sz="2200" dirty="0" smtClean="0"/>
              <a:t> </a:t>
            </a:r>
            <a:r>
              <a:rPr lang="it-IT" sz="2200" dirty="0" err="1" smtClean="0"/>
              <a:t>activity</a:t>
            </a:r>
            <a:r>
              <a:rPr lang="it-IT" sz="2200" dirty="0" smtClean="0"/>
              <a:t> to a </a:t>
            </a:r>
            <a:r>
              <a:rPr lang="it-IT" sz="2200" dirty="0" err="1" smtClean="0"/>
              <a:t>discussion</a:t>
            </a:r>
            <a:r>
              <a:rPr lang="it-IT" sz="2200" dirty="0" smtClean="0"/>
              <a:t> </a:t>
            </a:r>
            <a:r>
              <a:rPr lang="it-IT" sz="2200" dirty="0" err="1" smtClean="0"/>
              <a:t>between</a:t>
            </a:r>
            <a:r>
              <a:rPr lang="it-IT" sz="2200" dirty="0" smtClean="0"/>
              <a:t> friends </a:t>
            </a:r>
            <a:r>
              <a:rPr lang="it-IT" sz="2200" dirty="0" err="1" smtClean="0"/>
              <a:t>who</a:t>
            </a:r>
            <a:r>
              <a:rPr lang="it-IT" sz="2200" dirty="0" smtClean="0"/>
              <a:t> </a:t>
            </a:r>
            <a:r>
              <a:rPr lang="it-IT" sz="2200" dirty="0" err="1" smtClean="0"/>
              <a:t>read</a:t>
            </a:r>
            <a:r>
              <a:rPr lang="it-IT" sz="2200" dirty="0" smtClean="0"/>
              <a:t> the </a:t>
            </a:r>
            <a:r>
              <a:rPr lang="it-IT" sz="2200" dirty="0" err="1" smtClean="0"/>
              <a:t>same</a:t>
            </a:r>
            <a:r>
              <a:rPr lang="it-IT" sz="2200" dirty="0" smtClean="0"/>
              <a:t> book.  The </a:t>
            </a:r>
            <a:r>
              <a:rPr lang="it-IT" sz="2200" dirty="0" err="1" smtClean="0"/>
              <a:t>character</a:t>
            </a:r>
            <a:r>
              <a:rPr lang="it-IT" sz="2200" dirty="0" smtClean="0"/>
              <a:t> of the book The Adventures of Tom </a:t>
            </a:r>
            <a:r>
              <a:rPr lang="it-IT" sz="2200" dirty="0" err="1" smtClean="0"/>
              <a:t>Sawyer</a:t>
            </a:r>
            <a:r>
              <a:rPr lang="it-IT" sz="2200" dirty="0" smtClean="0"/>
              <a:t> </a:t>
            </a:r>
            <a:r>
              <a:rPr lang="it-IT" sz="2200" dirty="0" err="1" smtClean="0"/>
              <a:t>that</a:t>
            </a:r>
            <a:r>
              <a:rPr lang="it-IT" sz="2200" dirty="0" smtClean="0"/>
              <a:t> I </a:t>
            </a:r>
            <a:r>
              <a:rPr lang="it-IT" sz="2200" dirty="0" err="1" smtClean="0"/>
              <a:t>liked</a:t>
            </a:r>
            <a:r>
              <a:rPr lang="it-IT" sz="2200" dirty="0" smtClean="0"/>
              <a:t> </a:t>
            </a:r>
            <a:r>
              <a:rPr lang="it-IT" sz="2200" dirty="0" err="1" smtClean="0"/>
              <a:t>most</a:t>
            </a:r>
            <a:r>
              <a:rPr lang="it-IT" sz="2200" dirty="0" smtClean="0"/>
              <a:t> </a:t>
            </a:r>
            <a:r>
              <a:rPr lang="it-IT" sz="2200" dirty="0" err="1" smtClean="0"/>
              <a:t>is</a:t>
            </a:r>
            <a:r>
              <a:rPr lang="it-IT" sz="2200" dirty="0" smtClean="0"/>
              <a:t> </a:t>
            </a:r>
            <a:r>
              <a:rPr lang="it-IT" sz="2200" dirty="0" err="1" smtClean="0"/>
              <a:t>Huck</a:t>
            </a:r>
            <a:r>
              <a:rPr lang="it-IT" sz="2200" dirty="0" smtClean="0"/>
              <a:t>, </a:t>
            </a:r>
            <a:r>
              <a:rPr lang="it-IT" sz="2200" dirty="0" err="1" smtClean="0"/>
              <a:t>because</a:t>
            </a:r>
            <a:r>
              <a:rPr lang="it-IT" sz="2200" dirty="0" smtClean="0"/>
              <a:t> in </a:t>
            </a:r>
            <a:r>
              <a:rPr lang="it-IT" sz="2200" dirty="0" err="1" smtClean="0"/>
              <a:t>his</a:t>
            </a:r>
            <a:r>
              <a:rPr lang="it-IT" sz="2200" dirty="0" smtClean="0"/>
              <a:t> small way, </a:t>
            </a:r>
            <a:r>
              <a:rPr lang="it-IT" sz="2200" dirty="0" err="1" smtClean="0"/>
              <a:t>even</a:t>
            </a:r>
            <a:r>
              <a:rPr lang="it-IT" sz="2200" dirty="0" smtClean="0"/>
              <a:t> </a:t>
            </a:r>
            <a:r>
              <a:rPr lang="it-IT" sz="2200" dirty="0" err="1" smtClean="0"/>
              <a:t>if</a:t>
            </a:r>
            <a:r>
              <a:rPr lang="it-IT" sz="2200" dirty="0" smtClean="0"/>
              <a:t> he </a:t>
            </a:r>
            <a:r>
              <a:rPr lang="it-IT" sz="2200" dirty="0" err="1" smtClean="0"/>
              <a:t>isn’t</a:t>
            </a:r>
            <a:r>
              <a:rPr lang="it-IT" sz="2200" dirty="0" smtClean="0"/>
              <a:t> the </a:t>
            </a:r>
            <a:r>
              <a:rPr lang="it-IT" sz="2200" dirty="0" err="1" smtClean="0"/>
              <a:t>main</a:t>
            </a:r>
            <a:r>
              <a:rPr lang="it-IT" sz="2200" dirty="0" smtClean="0"/>
              <a:t> </a:t>
            </a:r>
            <a:r>
              <a:rPr lang="it-IT" sz="2200" dirty="0" err="1" smtClean="0"/>
              <a:t>character</a:t>
            </a:r>
            <a:r>
              <a:rPr lang="it-IT" sz="2200" dirty="0" smtClean="0"/>
              <a:t>, he </a:t>
            </a:r>
            <a:r>
              <a:rPr lang="it-IT" sz="2200" dirty="0" err="1" smtClean="0"/>
              <a:t>silently</a:t>
            </a:r>
            <a:r>
              <a:rPr lang="it-IT" sz="2200" dirty="0" smtClean="0"/>
              <a:t> </a:t>
            </a:r>
            <a:r>
              <a:rPr lang="it-IT" sz="2200" dirty="0" err="1" smtClean="0"/>
              <a:t>managed</a:t>
            </a:r>
            <a:r>
              <a:rPr lang="it-IT" sz="2200" dirty="0" smtClean="0"/>
              <a:t> to </a:t>
            </a:r>
            <a:r>
              <a:rPr lang="it-IT" sz="2200" dirty="0" err="1" smtClean="0"/>
              <a:t>destroy</a:t>
            </a:r>
            <a:r>
              <a:rPr lang="it-IT" sz="2200" dirty="0" smtClean="0"/>
              <a:t> the </a:t>
            </a:r>
            <a:r>
              <a:rPr lang="it-IT" sz="2200" dirty="0" err="1" smtClean="0"/>
              <a:t>plans</a:t>
            </a:r>
            <a:r>
              <a:rPr lang="it-IT" sz="2200" dirty="0" smtClean="0"/>
              <a:t> of the </a:t>
            </a:r>
            <a:r>
              <a:rPr lang="it-IT" sz="2200" dirty="0" err="1" smtClean="0"/>
              <a:t>antagonist</a:t>
            </a:r>
            <a:r>
              <a:rPr lang="it-IT" sz="2200" dirty="0" smtClean="0"/>
              <a:t> </a:t>
            </a:r>
            <a:r>
              <a:rPr lang="it-IT" sz="2200" dirty="0" err="1" smtClean="0"/>
              <a:t>Injun</a:t>
            </a:r>
            <a:r>
              <a:rPr lang="it-IT" sz="2200" dirty="0" smtClean="0"/>
              <a:t> </a:t>
            </a:r>
            <a:r>
              <a:rPr lang="it-IT" sz="2200" dirty="0" err="1" smtClean="0"/>
              <a:t>Joe</a:t>
            </a:r>
            <a:r>
              <a:rPr lang="it-IT" sz="2200" dirty="0" smtClean="0"/>
              <a:t>.»</a:t>
            </a:r>
          </a:p>
          <a:p>
            <a:pPr algn="just"/>
            <a:r>
              <a:rPr lang="it-IT" sz="2000" dirty="0"/>
              <a:t> </a:t>
            </a:r>
            <a:r>
              <a:rPr lang="it-IT" sz="2000" dirty="0" smtClean="0"/>
              <a:t>                                                                    Domenico Coppola 2B</a:t>
            </a:r>
            <a:endParaRPr lang="it-IT" sz="2000" dirty="0"/>
          </a:p>
        </p:txBody>
      </p:sp>
    </p:spTree>
    <p:extLst>
      <p:ext uri="{BB962C8B-B14F-4D97-AF65-F5344CB8AC3E}">
        <p14:creationId xmlns:p14="http://schemas.microsoft.com/office/powerpoint/2010/main" val="2930534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2" y="1768838"/>
            <a:ext cx="9601196" cy="3207895"/>
          </a:xfrm>
        </p:spPr>
        <p:txBody>
          <a:bodyPr>
            <a:normAutofit/>
          </a:bodyPr>
          <a:lstStyle/>
          <a:p>
            <a:r>
              <a:rPr lang="it-IT" sz="6000" dirty="0" smtClean="0"/>
              <a:t>THE END</a:t>
            </a:r>
            <a:endParaRPr lang="it-IT" sz="6000" dirty="0"/>
          </a:p>
        </p:txBody>
      </p:sp>
    </p:spTree>
    <p:extLst>
      <p:ext uri="{BB962C8B-B14F-4D97-AF65-F5344CB8AC3E}">
        <p14:creationId xmlns:p14="http://schemas.microsoft.com/office/powerpoint/2010/main" val="174720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700246" y="519057"/>
            <a:ext cx="8534400" cy="758952"/>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mtClean="0">
                <a:solidFill>
                  <a:srgbClr val="FF0000"/>
                </a:solidFill>
              </a:rPr>
              <a:t>HIS LIFE</a:t>
            </a:r>
            <a:endParaRPr lang="it-IT" dirty="0">
              <a:solidFill>
                <a:srgbClr val="FF0000"/>
              </a:solidFill>
            </a:endParaRPr>
          </a:p>
        </p:txBody>
      </p:sp>
      <p:sp>
        <p:nvSpPr>
          <p:cNvPr id="3" name="Segnaposto contenuto 2"/>
          <p:cNvSpPr txBox="1">
            <a:spLocks/>
          </p:cNvSpPr>
          <p:nvPr/>
        </p:nvSpPr>
        <p:spPr>
          <a:xfrm>
            <a:off x="1872368" y="1150530"/>
            <a:ext cx="8503920" cy="4572000"/>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n-US" smtClean="0"/>
              <a:t>He was orphaned of his father at the age of twelve, he had to learn a trade soon.</a:t>
            </a:r>
          </a:p>
          <a:p>
            <a:pPr algn="just"/>
            <a:r>
              <a:rPr lang="en-US" smtClean="0"/>
              <a:t> He became a printer and worked in Iowa and New York. When he started writing, Samuel took on the pen name Mark Twain. The name comes from a term used on steamboats to signal that the water was 12 feet deep.</a:t>
            </a:r>
          </a:p>
          <a:p>
            <a:pPr algn="just"/>
            <a:endParaRPr lang="en-US" smtClean="0"/>
          </a:p>
          <a:p>
            <a:endParaRPr lang="it-IT" smtClean="0"/>
          </a:p>
          <a:p>
            <a:endParaRPr lang="it-IT" dirty="0"/>
          </a:p>
        </p:txBody>
      </p:sp>
      <p:pic>
        <p:nvPicPr>
          <p:cNvPr id="4" name="Picture 2" descr="Home - Mark Twain House"/>
          <p:cNvPicPr>
            <a:picLocks noChangeAspect="1" noChangeArrowheads="1"/>
          </p:cNvPicPr>
          <p:nvPr/>
        </p:nvPicPr>
        <p:blipFill>
          <a:blip r:embed="rId2" cstate="print"/>
          <a:srcRect/>
          <a:stretch>
            <a:fillRect/>
          </a:stretch>
        </p:blipFill>
        <p:spPr bwMode="auto">
          <a:xfrm>
            <a:off x="5431012" y="3436530"/>
            <a:ext cx="5117398" cy="2279408"/>
          </a:xfrm>
          <a:prstGeom prst="rect">
            <a:avLst/>
          </a:prstGeom>
          <a:noFill/>
        </p:spPr>
      </p:pic>
      <p:sp>
        <p:nvSpPr>
          <p:cNvPr id="5" name="Segnaposto piè di pagina 4"/>
          <p:cNvSpPr>
            <a:spLocks noGrp="1"/>
          </p:cNvSpPr>
          <p:nvPr>
            <p:ph type="ftr" sz="quarter" idx="11"/>
          </p:nvPr>
        </p:nvSpPr>
        <p:spPr>
          <a:xfrm>
            <a:off x="662833" y="5947485"/>
            <a:ext cx="7305900" cy="279400"/>
          </a:xfrm>
        </p:spPr>
        <p:txBody>
          <a:bodyPr/>
          <a:lstStyle/>
          <a:p>
            <a:r>
              <a:rPr lang="it-IT" sz="1400" dirty="0" smtClean="0"/>
              <a:t>By Ilaria </a:t>
            </a:r>
            <a:r>
              <a:rPr lang="it-IT" sz="1400" dirty="0" err="1" smtClean="0"/>
              <a:t>Deiola</a:t>
            </a:r>
            <a:endParaRPr lang="it-IT" sz="1400" dirty="0"/>
          </a:p>
        </p:txBody>
      </p:sp>
    </p:spTree>
    <p:extLst>
      <p:ext uri="{BB962C8B-B14F-4D97-AF65-F5344CB8AC3E}">
        <p14:creationId xmlns:p14="http://schemas.microsoft.com/office/powerpoint/2010/main" val="3548598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HIS WORKS</a:t>
            </a:r>
            <a:endParaRPr lang="it-IT" dirty="0">
              <a:solidFill>
                <a:srgbClr val="FF0000"/>
              </a:solidFill>
            </a:endParaRPr>
          </a:p>
        </p:txBody>
      </p:sp>
      <p:sp>
        <p:nvSpPr>
          <p:cNvPr id="3" name="Segnaposto contenuto 2"/>
          <p:cNvSpPr>
            <a:spLocks noGrp="1"/>
          </p:cNvSpPr>
          <p:nvPr>
            <p:ph sz="quarter" idx="1"/>
          </p:nvPr>
        </p:nvSpPr>
        <p:spPr/>
        <p:txBody>
          <a:bodyPr>
            <a:normAutofit fontScale="85000" lnSpcReduction="10000"/>
          </a:bodyPr>
          <a:lstStyle/>
          <a:p>
            <a:pPr algn="just"/>
            <a:r>
              <a:rPr lang="en-US" dirty="0" smtClean="0"/>
              <a:t>He also started writing for the newspaper of his hometown and in 1852 published the first story. From 1857 to 1861 he sailed on the boats of the Mississippi, becoming </a:t>
            </a:r>
            <a:r>
              <a:rPr lang="en-US" dirty="0"/>
              <a:t>a</a:t>
            </a:r>
            <a:r>
              <a:rPr lang="en-US" dirty="0" smtClean="0"/>
              <a:t> pilot.</a:t>
            </a:r>
          </a:p>
          <a:p>
            <a:pPr algn="just"/>
            <a:r>
              <a:rPr lang="en-US" dirty="0" smtClean="0"/>
              <a:t>From 1865 his stories, first published in various magazines and then collected in volumes, gained increasing success, making him the most widely read writer in America in a short time. His most important works are: The Adventures of Tom Sawyer (1876) and The Adventures of Huckleberry Finn (1884).  </a:t>
            </a:r>
            <a:r>
              <a:rPr lang="en-US" dirty="0"/>
              <a:t>A</a:t>
            </a:r>
            <a:r>
              <a:rPr lang="en-US" dirty="0" smtClean="0"/>
              <a:t>t the same time he undertook an incessant lecturer activity that took him around the world.</a:t>
            </a:r>
          </a:p>
          <a:p>
            <a:pPr algn="just"/>
            <a:r>
              <a:rPr lang="en-US" dirty="0" smtClean="0"/>
              <a:t>He married Olivia Langdon and had 4 children ( of whom 3 died)</a:t>
            </a:r>
            <a:endParaRPr lang="it-IT" dirty="0" smtClean="0"/>
          </a:p>
          <a:p>
            <a:pPr algn="just"/>
            <a:r>
              <a:rPr lang="en-US" dirty="0" smtClean="0"/>
              <a:t>He died depressed and tired after receiving an honorary degree in Letters from the University of Oxford in 1907.</a:t>
            </a:r>
            <a:endParaRPr lang="it-IT" dirty="0"/>
          </a:p>
        </p:txBody>
      </p:sp>
      <p:sp>
        <p:nvSpPr>
          <p:cNvPr id="4" name="Segnaposto piè di pagina 3"/>
          <p:cNvSpPr>
            <a:spLocks noGrp="1"/>
          </p:cNvSpPr>
          <p:nvPr>
            <p:ph type="ftr" sz="quarter" idx="11"/>
          </p:nvPr>
        </p:nvSpPr>
        <p:spPr>
          <a:xfrm>
            <a:off x="617669" y="6007101"/>
            <a:ext cx="7305900" cy="279400"/>
          </a:xfrm>
        </p:spPr>
        <p:txBody>
          <a:bodyPr/>
          <a:lstStyle/>
          <a:p>
            <a:r>
              <a:rPr lang="it-IT" sz="1400" dirty="0" smtClean="0"/>
              <a:t>By Ilaria </a:t>
            </a:r>
            <a:r>
              <a:rPr lang="it-IT" sz="1400" dirty="0" err="1" smtClean="0"/>
              <a:t>Deiola</a:t>
            </a:r>
            <a:endParaRPr lang="it-IT" sz="1400" dirty="0"/>
          </a:p>
        </p:txBody>
      </p:sp>
    </p:spTree>
    <p:extLst>
      <p:ext uri="{BB962C8B-B14F-4D97-AF65-F5344CB8AC3E}">
        <p14:creationId xmlns:p14="http://schemas.microsoft.com/office/powerpoint/2010/main" val="36150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62453" y="2100584"/>
            <a:ext cx="8458200" cy="1470025"/>
          </a:xfrm>
        </p:spPr>
        <p:txBody>
          <a:bodyPr>
            <a:normAutofit/>
          </a:bodyPr>
          <a:lstStyle/>
          <a:p>
            <a:r>
              <a:rPr lang="it-IT" sz="5000" dirty="0" smtClean="0"/>
              <a:t>MARK TWAIN’S QUOTES</a:t>
            </a:r>
            <a:endParaRPr lang="it-IT" sz="5000" dirty="0"/>
          </a:p>
        </p:txBody>
      </p:sp>
      <p:sp>
        <p:nvSpPr>
          <p:cNvPr id="3" name="CasellaDiTesto 2"/>
          <p:cNvSpPr txBox="1"/>
          <p:nvPr/>
        </p:nvSpPr>
        <p:spPr>
          <a:xfrm>
            <a:off x="3886235" y="3570609"/>
            <a:ext cx="4582758" cy="369332"/>
          </a:xfrm>
          <a:prstGeom prst="rect">
            <a:avLst/>
          </a:prstGeom>
          <a:noFill/>
        </p:spPr>
        <p:txBody>
          <a:bodyPr wrap="square" rtlCol="0">
            <a:spAutoFit/>
          </a:bodyPr>
          <a:lstStyle/>
          <a:p>
            <a:pPr algn="ctr"/>
            <a:r>
              <a:rPr lang="it-IT" dirty="0" smtClean="0"/>
              <a:t>By Gabriele Montesano 2B</a:t>
            </a:r>
            <a:endParaRPr lang="it-IT" dirty="0"/>
          </a:p>
        </p:txBody>
      </p:sp>
    </p:spTree>
    <p:extLst>
      <p:ext uri="{BB962C8B-B14F-4D97-AF65-F5344CB8AC3E}">
        <p14:creationId xmlns:p14="http://schemas.microsoft.com/office/powerpoint/2010/main" val="209899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3110437"/>
            <a:ext cx="8229600" cy="4325112"/>
          </a:xfrm>
        </p:spPr>
        <p:txBody>
          <a:bodyPr>
            <a:normAutofit/>
          </a:bodyPr>
          <a:lstStyle/>
          <a:p>
            <a:pPr algn="just"/>
            <a:r>
              <a:rPr lang="it-IT" dirty="0"/>
              <a:t>In questa citazione, Mark Twain afferma che le persone da  poco tentano di frenare le nostre ambizioni e di denigrare chiunque; invece le persone veramente grandi, non feriscono né ostacolano le nostre azioni, bensì ci forniscono un esempio da seguire.</a:t>
            </a:r>
          </a:p>
        </p:txBody>
      </p:sp>
      <p:sp>
        <p:nvSpPr>
          <p:cNvPr id="4" name="Segnaposto piè di pagina 3"/>
          <p:cNvSpPr>
            <a:spLocks noGrp="1"/>
          </p:cNvSpPr>
          <p:nvPr>
            <p:ph type="ftr" sz="quarter" idx="11"/>
          </p:nvPr>
        </p:nvSpPr>
        <p:spPr>
          <a:xfrm>
            <a:off x="692619" y="5958242"/>
            <a:ext cx="7305900" cy="279400"/>
          </a:xfrm>
        </p:spPr>
        <p:txBody>
          <a:bodyPr/>
          <a:lstStyle/>
          <a:p>
            <a:r>
              <a:rPr lang="it-IT" sz="1400" dirty="0" smtClean="0"/>
              <a:t>By Gabriele Montesano </a:t>
            </a:r>
            <a:endParaRPr lang="it-IT" sz="1400" dirty="0"/>
          </a:p>
        </p:txBody>
      </p:sp>
      <p:sp>
        <p:nvSpPr>
          <p:cNvPr id="5" name="CasellaDiTesto 4"/>
          <p:cNvSpPr txBox="1"/>
          <p:nvPr/>
        </p:nvSpPr>
        <p:spPr>
          <a:xfrm>
            <a:off x="2289920" y="656541"/>
            <a:ext cx="7632848" cy="1815882"/>
          </a:xfrm>
          <a:prstGeom prst="rect">
            <a:avLst/>
          </a:prstGeom>
          <a:noFill/>
        </p:spPr>
        <p:txBody>
          <a:bodyPr wrap="square" rtlCol="0">
            <a:spAutoFit/>
          </a:bodyPr>
          <a:lstStyle/>
          <a:p>
            <a:r>
              <a:rPr lang="en-US" sz="2800" b="1" i="1" dirty="0">
                <a:latin typeface="+mj-lt"/>
              </a:rPr>
              <a:t>“Keep away from people who try to belittle your ambitions. Small people always do that, but the really great make you feel that you can become great too”.</a:t>
            </a:r>
            <a:endParaRPr lang="it-IT" sz="2800" b="1" i="1" dirty="0">
              <a:latin typeface="+mj-lt"/>
            </a:endParaRPr>
          </a:p>
        </p:txBody>
      </p:sp>
    </p:spTree>
    <p:extLst>
      <p:ext uri="{BB962C8B-B14F-4D97-AF65-F5344CB8AC3E}">
        <p14:creationId xmlns:p14="http://schemas.microsoft.com/office/powerpoint/2010/main" val="3781805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a:xfrm>
            <a:off x="596154" y="5969000"/>
            <a:ext cx="7305900" cy="279400"/>
          </a:xfrm>
        </p:spPr>
        <p:txBody>
          <a:bodyPr/>
          <a:lstStyle/>
          <a:p>
            <a:r>
              <a:rPr lang="it-IT" sz="1400" dirty="0" smtClean="0"/>
              <a:t>By Gabriele Montesano </a:t>
            </a:r>
            <a:endParaRPr lang="it-IT" sz="1400" dirty="0"/>
          </a:p>
        </p:txBody>
      </p:sp>
      <p:sp>
        <p:nvSpPr>
          <p:cNvPr id="6" name="CasellaDiTesto 5"/>
          <p:cNvSpPr txBox="1"/>
          <p:nvPr/>
        </p:nvSpPr>
        <p:spPr>
          <a:xfrm>
            <a:off x="1991534" y="754776"/>
            <a:ext cx="8280920" cy="1569660"/>
          </a:xfrm>
          <a:prstGeom prst="rect">
            <a:avLst/>
          </a:prstGeom>
          <a:noFill/>
        </p:spPr>
        <p:txBody>
          <a:bodyPr wrap="square" rtlCol="0">
            <a:spAutoFit/>
          </a:bodyPr>
          <a:lstStyle/>
          <a:p>
            <a:r>
              <a:rPr lang="en-US" sz="2400" b="1" i="1" dirty="0" smtClean="0">
                <a:latin typeface="+mj-lt"/>
              </a:rPr>
              <a:t>“Twenty years from now you will be more disappointed by the things you didn’t do than by the ones you did do. So, throw off the bowlines. Sail away from the safe harbor. Catch the trade winds in your sails. Explore. Dream. Discover.”</a:t>
            </a:r>
            <a:endParaRPr lang="it-IT" sz="2400" b="1" i="1" dirty="0">
              <a:latin typeface="+mj-lt"/>
            </a:endParaRPr>
          </a:p>
        </p:txBody>
      </p:sp>
      <p:sp>
        <p:nvSpPr>
          <p:cNvPr id="3" name="Rettangolo 2"/>
          <p:cNvSpPr/>
          <p:nvPr/>
        </p:nvSpPr>
        <p:spPr>
          <a:xfrm>
            <a:off x="1991534" y="2594361"/>
            <a:ext cx="7848891" cy="3277820"/>
          </a:xfrm>
          <a:prstGeom prst="rect">
            <a:avLst/>
          </a:prstGeom>
        </p:spPr>
        <p:txBody>
          <a:bodyPr wrap="square">
            <a:spAutoFit/>
          </a:bodyPr>
          <a:lstStyle/>
          <a:p>
            <a:pPr algn="just"/>
            <a:r>
              <a:rPr lang="it-IT" sz="2300" dirty="0"/>
              <a:t>Con questa citazione, sempre attuale, Mark Twain esprime la sua opinione sulle opportunità da cogliere nella vita. Questa sua importante citazione sta a significare che bisogna sempre cogliere le opportunità nel momento giusto e mai lasciarle andare, anche se questo può significare l’ abbandono di un “porto sicuro” che potrebbe essere la propria casa o la propria famiglia. Alla fine dice</a:t>
            </a:r>
            <a:r>
              <a:rPr lang="it-IT" sz="2300" dirty="0" smtClean="0"/>
              <a:t>: «Cattura </a:t>
            </a:r>
            <a:r>
              <a:rPr lang="it-IT" sz="2300" dirty="0"/>
              <a:t>i venti dell’ opportunità nelle tue </a:t>
            </a:r>
            <a:r>
              <a:rPr lang="it-IT" sz="2300" dirty="0" smtClean="0"/>
              <a:t>vele». </a:t>
            </a:r>
            <a:r>
              <a:rPr lang="it-IT" sz="2300" dirty="0"/>
              <a:t>Paragona le opportunità ai venti che sono indispensabili per il movimento di una nave paragonata alla vita.</a:t>
            </a:r>
          </a:p>
        </p:txBody>
      </p:sp>
    </p:spTree>
    <p:extLst>
      <p:ext uri="{BB962C8B-B14F-4D97-AF65-F5344CB8AC3E}">
        <p14:creationId xmlns:p14="http://schemas.microsoft.com/office/powerpoint/2010/main" val="210727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4581</TotalTime>
  <Words>3991</Words>
  <Application>Microsoft Office PowerPoint</Application>
  <PresentationFormat>Widescreen</PresentationFormat>
  <Paragraphs>213</Paragraphs>
  <Slides>47</Slides>
  <Notes>4</Notes>
  <HiddenSlides>1</HiddenSlides>
  <MMClips>1</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47</vt:i4>
      </vt:variant>
    </vt:vector>
  </HeadingPairs>
  <TitlesOfParts>
    <vt:vector size="61" baseType="lpstr">
      <vt:lpstr>MS Gothic</vt:lpstr>
      <vt:lpstr>Algerian</vt:lpstr>
      <vt:lpstr>American Typewriter</vt:lpstr>
      <vt:lpstr>-apple-system</vt:lpstr>
      <vt:lpstr>Arial</vt:lpstr>
      <vt:lpstr>Avenir Next LT Pro</vt:lpstr>
      <vt:lpstr>Book Antiqua</vt:lpstr>
      <vt:lpstr>Calibri</vt:lpstr>
      <vt:lpstr>Comic Sans MS</vt:lpstr>
      <vt:lpstr>Garamond</vt:lpstr>
      <vt:lpstr>Modern Love</vt:lpstr>
      <vt:lpstr>Modern Love Grunge</vt:lpstr>
      <vt:lpstr>Tempus Sans ITC</vt:lpstr>
      <vt:lpstr>Organico</vt:lpstr>
      <vt:lpstr>Presentazione standard di PowerPoint</vt:lpstr>
      <vt:lpstr>Presentazione standard di PowerPoint</vt:lpstr>
      <vt:lpstr>Presentazione standard di PowerPoint</vt:lpstr>
      <vt:lpstr>Where was he born?</vt:lpstr>
      <vt:lpstr>Presentazione standard di PowerPoint</vt:lpstr>
      <vt:lpstr>HIS WORKS</vt:lpstr>
      <vt:lpstr>MARK TWAIN’S QUOTES</vt:lpstr>
      <vt:lpstr>Presentazione standard di PowerPoint</vt:lpstr>
      <vt:lpstr>Presentazione standard di PowerPoint</vt:lpstr>
      <vt:lpstr>Presentazione standard di PowerPoint</vt:lpstr>
      <vt:lpstr>The 1800s in the United States</vt:lpstr>
      <vt:lpstr>Presentazione standard di PowerPoint</vt:lpstr>
      <vt:lpstr>Presentazione standard di PowerPoint</vt:lpstr>
      <vt:lpstr>Presentazione standard di PowerPoint</vt:lpstr>
      <vt:lpstr>Abraham Lincoln</vt:lpstr>
      <vt:lpstr>Presentazione standard di PowerPoint</vt:lpstr>
      <vt:lpstr>Presentazione standard di PowerPoint</vt:lpstr>
      <vt:lpstr>Presentazione standard di PowerPoint</vt:lpstr>
      <vt:lpstr>Presentazione standard di PowerPoint</vt:lpstr>
      <vt:lpstr>Presentazione standard di PowerPoint</vt:lpstr>
      <vt:lpstr>THE STORY PLOT</vt:lpstr>
      <vt:lpstr>                                                  WHAT IS A STORY PLOT?</vt:lpstr>
      <vt:lpstr>Diagram of the Plot</vt:lpstr>
      <vt:lpstr>                             STORY PLOT WITH IMAGES</vt:lpstr>
      <vt:lpstr>The Themes of the story</vt:lpstr>
      <vt:lpstr>Presentazione standard di PowerPoint</vt:lpstr>
      <vt:lpstr>Presentazione standard di PowerPoint</vt:lpstr>
      <vt:lpstr>Presentazione standard di PowerPoint</vt:lpstr>
      <vt:lpstr>Presentazione standard di PowerPoint</vt:lpstr>
      <vt:lpstr>Hucklebbery finn</vt:lpstr>
      <vt:lpstr>Joe Harper</vt:lpstr>
      <vt:lpstr>Becky Thatcher </vt:lpstr>
      <vt:lpstr>Presentation of Becky!</vt:lpstr>
      <vt:lpstr>A new adventure…</vt:lpstr>
      <vt:lpstr>DESCRIPTION OF AUNT POLLY</vt:lpstr>
      <vt:lpstr>Presentazione standard di PowerPoint</vt:lpstr>
      <vt:lpstr>    INJUN JOE     DESCRIPTION</vt:lpstr>
      <vt:lpstr>Presentazione standard di PowerPoint</vt:lpstr>
      <vt:lpstr>Muff Potter</vt:lpstr>
      <vt:lpstr> </vt:lpstr>
      <vt:lpstr>Widow Douglas                                       </vt:lpstr>
      <vt:lpstr>Widow Douglas</vt:lpstr>
      <vt:lpstr>Mr. Jones</vt:lpstr>
      <vt:lpstr>Presentazione standard di PowerPoint</vt:lpstr>
      <vt:lpstr>Presentazione standard di PowerPoint</vt:lpstr>
      <vt:lpstr>Final Impressions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AntonellaM</dc:creator>
  <cp:lastModifiedBy>Livia Perri</cp:lastModifiedBy>
  <cp:revision>79</cp:revision>
  <dcterms:created xsi:type="dcterms:W3CDTF">2020-06-24T16:37:50Z</dcterms:created>
  <dcterms:modified xsi:type="dcterms:W3CDTF">2020-07-10T07:21:21Z</dcterms:modified>
</cp:coreProperties>
</file>